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5" r:id="rId4"/>
  </p:sldMasterIdLst>
  <p:notesMasterIdLst>
    <p:notesMasterId r:id="rId14"/>
  </p:notesMasterIdLst>
  <p:handoutMasterIdLst>
    <p:handoutMasterId r:id="rId15"/>
  </p:handoutMasterIdLst>
  <p:sldIdLst>
    <p:sldId id="315" r:id="rId5"/>
    <p:sldId id="494" r:id="rId6"/>
    <p:sldId id="499" r:id="rId7"/>
    <p:sldId id="510" r:id="rId8"/>
    <p:sldId id="501" r:id="rId9"/>
    <p:sldId id="502" r:id="rId10"/>
    <p:sldId id="503" r:id="rId11"/>
    <p:sldId id="508" r:id="rId12"/>
    <p:sldId id="536" r:id="rId13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1D1D"/>
    <a:srgbClr val="FF6600"/>
    <a:srgbClr val="2A2A2A"/>
    <a:srgbClr val="333333"/>
    <a:srgbClr val="3B3B3B"/>
    <a:srgbClr val="3D3D3D"/>
    <a:srgbClr val="4D4D4D"/>
    <a:srgbClr val="696969"/>
    <a:srgbClr val="414141"/>
    <a:srgbClr val="49494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082" autoAdjust="0"/>
    <p:restoredTop sz="93478" autoAdjust="0"/>
  </p:normalViewPr>
  <p:slideViewPr>
    <p:cSldViewPr snapToGrid="0" snapToObjects="1">
      <p:cViewPr varScale="1">
        <p:scale>
          <a:sx n="114" d="100"/>
          <a:sy n="114" d="100"/>
        </p:scale>
        <p:origin x="-594" y="-96"/>
      </p:cViewPr>
      <p:guideLst>
        <p:guide orient="horz" pos="1096"/>
        <p:guide orient="horz" pos="2163"/>
        <p:guide pos="1925"/>
        <p:guide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A17669A-5BB7-4D94-B429-607C76D7E0D9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F7B9195-2302-403D-B502-E5C2878536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F006DE-E9EF-44A6-BBEC-7A06B59385F4}" type="slidenum">
              <a:rPr lang="de-DE" smtClean="0"/>
              <a:pPr>
                <a:defRPr/>
              </a:pPr>
              <a:t>1</a:t>
            </a:fld>
            <a:endParaRPr lang="de-DE" smtClean="0"/>
          </a:p>
        </p:txBody>
      </p:sp>
      <p:sp>
        <p:nvSpPr>
          <p:cNvPr id="55299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332810DC-25E7-47EE-B252-06E521AC49DF}" type="slidenum">
              <a:rPr lang="en-GB" sz="1300">
                <a:latin typeface="Myriad Pro" pitchFamily="34" charset="0"/>
              </a:rPr>
              <a:pPr algn="r" defTabSz="947738"/>
              <a:t>1</a:t>
            </a:fld>
            <a:endParaRPr lang="en-GB" sz="1300" dirty="0">
              <a:latin typeface="Myriad Pro" pitchFamily="34" charset="0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30588"/>
          </a:xfrm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>
            <a:spLocks noGrp="1"/>
          </p:cNvSpPr>
          <p:nvPr>
            <p:ph type="ctrTitle"/>
          </p:nvPr>
        </p:nvSpPr>
        <p:spPr>
          <a:xfrm>
            <a:off x="653143" y="2147213"/>
            <a:ext cx="7772400" cy="454479"/>
          </a:xfrm>
        </p:spPr>
        <p:txBody>
          <a:bodyPr anchor="b"/>
          <a:lstStyle>
            <a:lvl1pPr marR="9144" algn="l">
              <a:defRPr sz="2800" b="1" cap="all" spc="0" baseline="0">
                <a:solidFill>
                  <a:schemeClr val="bg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8"/>
          <p:cNvSpPr>
            <a:spLocks noGrp="1"/>
          </p:cNvSpPr>
          <p:nvPr>
            <p:ph type="subTitle" idx="1"/>
          </p:nvPr>
        </p:nvSpPr>
        <p:spPr>
          <a:xfrm>
            <a:off x="653143" y="2667005"/>
            <a:ext cx="7772400" cy="329293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rge picture and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72192" y="1245025"/>
            <a:ext cx="7398589" cy="2838895"/>
          </a:xfrm>
          <a:noFill/>
          <a:ln>
            <a:solidFill>
              <a:schemeClr val="bg1"/>
            </a:solidFill>
          </a:ln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2764" y="138909"/>
            <a:ext cx="7772400" cy="464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63972" y="686014"/>
            <a:ext cx="8678862" cy="373568"/>
          </a:xfrm>
        </p:spPr>
        <p:txBody>
          <a:bodyPr/>
          <a:lstStyle>
            <a:lvl1pPr>
              <a:buNone/>
              <a:defRPr sz="2400" b="0"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2188" y="4804343"/>
            <a:ext cx="2895600" cy="20036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Confidential | Planar Systems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5425" y="4800601"/>
            <a:ext cx="427038" cy="16328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rge picture and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33284" y="1246501"/>
            <a:ext cx="6560911" cy="2522771"/>
          </a:xfrm>
          <a:noFill/>
          <a:ln>
            <a:solidFill>
              <a:schemeClr val="bg1"/>
            </a:solidFill>
          </a:ln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2764" y="138909"/>
            <a:ext cx="7772400" cy="464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63972" y="686014"/>
            <a:ext cx="8678862" cy="373568"/>
          </a:xfrm>
        </p:spPr>
        <p:txBody>
          <a:bodyPr/>
          <a:lstStyle>
            <a:lvl1pPr>
              <a:buNone/>
              <a:defRPr sz="2400" b="0"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2188" y="4804343"/>
            <a:ext cx="2895600" cy="20036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Confidential | Planar Systems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5425" y="4800601"/>
            <a:ext cx="427038" cy="16328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230089" y="3842409"/>
            <a:ext cx="6585857" cy="457535"/>
          </a:xfrm>
        </p:spPr>
        <p:txBody>
          <a:bodyPr/>
          <a:lstStyle>
            <a:lvl1pPr>
              <a:buNone/>
              <a:defRPr>
                <a:latin typeface="Myriad Pro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ottom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2764" y="138909"/>
            <a:ext cx="7772400" cy="464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63972" y="686014"/>
            <a:ext cx="8678862" cy="373568"/>
          </a:xfrm>
        </p:spPr>
        <p:txBody>
          <a:bodyPr/>
          <a:lstStyle>
            <a:lvl1pPr>
              <a:buNone/>
              <a:defRPr sz="2400" b="0"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2188" y="4804343"/>
            <a:ext cx="2895600" cy="20036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Confidential | Planar Systems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5425" y="4800601"/>
            <a:ext cx="427038" cy="16328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30" y="109880"/>
            <a:ext cx="7772400" cy="4389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38574" y="626706"/>
            <a:ext cx="8678862" cy="360869"/>
          </a:xfrm>
        </p:spPr>
        <p:txBody>
          <a:bodyPr/>
          <a:lstStyle>
            <a:lvl1pPr>
              <a:buNone/>
              <a:defRPr sz="24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15939" y="1320389"/>
            <a:ext cx="8179329" cy="68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2188" y="4804342"/>
            <a:ext cx="2895600" cy="20036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Confidential | Planar Systems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5425" y="4800600"/>
            <a:ext cx="427038" cy="16328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nd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3143" y="2364923"/>
            <a:ext cx="7772400" cy="454479"/>
          </a:xfrm>
        </p:spPr>
        <p:txBody>
          <a:bodyPr anchor="b"/>
          <a:lstStyle>
            <a:lvl1pPr marR="9144" algn="l">
              <a:defRPr sz="2800" b="1" cap="all" spc="0" baseline="0">
                <a:solidFill>
                  <a:schemeClr val="bg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7231" y="4545786"/>
            <a:ext cx="2895600" cy="20036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Confidential | Planar Systems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70468" y="4542044"/>
            <a:ext cx="427038" cy="16328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-oran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653143" y="2147213"/>
            <a:ext cx="7772400" cy="454479"/>
          </a:xfrm>
        </p:spPr>
        <p:txBody>
          <a:bodyPr anchor="b"/>
          <a:lstStyle>
            <a:lvl1pPr marR="9144" algn="l">
              <a:defRPr sz="2800" b="1" cap="all" spc="0" baseline="0">
                <a:solidFill>
                  <a:schemeClr val="bg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653143" y="2667005"/>
            <a:ext cx="7772400" cy="329293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-gra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>
            <a:spLocks noGrp="1"/>
          </p:cNvSpPr>
          <p:nvPr>
            <p:ph type="ctrTitle"/>
          </p:nvPr>
        </p:nvSpPr>
        <p:spPr>
          <a:xfrm>
            <a:off x="653143" y="2147213"/>
            <a:ext cx="7772400" cy="454479"/>
          </a:xfrm>
        </p:spPr>
        <p:txBody>
          <a:bodyPr anchor="b"/>
          <a:lstStyle>
            <a:lvl1pPr marR="9144" algn="l">
              <a:defRPr sz="2800" b="1" cap="all" spc="0" baseline="0">
                <a:solidFill>
                  <a:schemeClr val="bg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8"/>
          <p:cNvSpPr>
            <a:spLocks noGrp="1"/>
          </p:cNvSpPr>
          <p:nvPr>
            <p:ph type="subTitle" idx="1"/>
          </p:nvPr>
        </p:nvSpPr>
        <p:spPr>
          <a:xfrm>
            <a:off x="653143" y="2667005"/>
            <a:ext cx="7772400" cy="329293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2188" y="4804343"/>
            <a:ext cx="2895600" cy="20036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Confidential | Planar Systems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5425" y="4800601"/>
            <a:ext cx="427038" cy="16328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5214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2188" y="4804343"/>
            <a:ext cx="2895600" cy="20036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Confidential | Planar Systems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5425" y="4800601"/>
            <a:ext cx="427038" cy="16328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60403" y="1218804"/>
            <a:ext cx="8195733" cy="685800"/>
          </a:xfrm>
        </p:spPr>
        <p:txBody>
          <a:bodyPr/>
          <a:lstStyle>
            <a:lvl1pPr>
              <a:defRPr sz="1600">
                <a:latin typeface="Myriad Pro" pitchFamily="34" charset="0"/>
              </a:defRPr>
            </a:lvl1pPr>
            <a:lvl2pPr>
              <a:defRPr sz="1600">
                <a:latin typeface="Myriad Pro" pitchFamily="34" charset="0"/>
              </a:defRPr>
            </a:lvl2pPr>
            <a:lvl3pPr>
              <a:defRPr sz="16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2764" y="138909"/>
            <a:ext cx="7772400" cy="464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3972" y="686014"/>
            <a:ext cx="8678862" cy="373568"/>
          </a:xfr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2188" y="4804343"/>
            <a:ext cx="2895600" cy="20036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Confidential | Planar Systems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5425" y="4800601"/>
            <a:ext cx="427038" cy="16328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60403" y="1218804"/>
            <a:ext cx="8195733" cy="685800"/>
          </a:xfrm>
        </p:spPr>
        <p:txBody>
          <a:bodyPr/>
          <a:lstStyle>
            <a:lvl1pPr>
              <a:buNone/>
              <a:defRPr sz="1600">
                <a:latin typeface="Myriad Pro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2764" y="138909"/>
            <a:ext cx="7772400" cy="464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3972" y="686014"/>
            <a:ext cx="8678862" cy="373568"/>
          </a:xfr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2188" y="4804343"/>
            <a:ext cx="2895600" cy="20036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Confidential | Planar Systems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5425" y="4800601"/>
            <a:ext cx="427038" cy="16328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(left)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885950"/>
            <a:ext cx="4826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7663" indent="-347663">
              <a:buClr>
                <a:schemeClr val="accent6"/>
              </a:buClr>
              <a:buFont typeface="Wingdings" pitchFamily="2" charset="2"/>
              <a:buChar char="§"/>
              <a:defRPr/>
            </a:pPr>
            <a:endParaRPr lang="en-US" dirty="0">
              <a:latin typeface="Myriad Pro" pitchFamily="34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78912" y="1289458"/>
            <a:ext cx="3874559" cy="2794460"/>
          </a:xfrm>
          <a:ln>
            <a:solidFill>
              <a:schemeClr val="bg1"/>
            </a:solidFill>
          </a:ln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530240" y="1697657"/>
            <a:ext cx="4579937" cy="685800"/>
          </a:xfrm>
        </p:spPr>
        <p:txBody>
          <a:bodyPr/>
          <a:lstStyle>
            <a:lvl1pPr>
              <a:defRPr>
                <a:latin typeface="Myriad Pro" pitchFamily="34" charset="0"/>
              </a:defRPr>
            </a:lvl1pPr>
            <a:lvl2pPr>
              <a:defRPr>
                <a:latin typeface="Myriad Pro" pitchFamily="34" charset="0"/>
              </a:defRPr>
            </a:lvl2pPr>
            <a:lvl3pPr>
              <a:defRPr>
                <a:latin typeface="Myriad Pro" pitchFamily="34" charset="0"/>
              </a:defRPr>
            </a:lvl3pPr>
            <a:lvl4pPr>
              <a:defRPr>
                <a:latin typeface="Myriad Pro" pitchFamily="34" charset="0"/>
              </a:defRPr>
            </a:lvl4pPr>
            <a:lvl5pPr>
              <a:defRPr>
                <a:latin typeface="Myriad Pro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2764" y="138909"/>
            <a:ext cx="7772400" cy="464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63972" y="686014"/>
            <a:ext cx="8678862" cy="373568"/>
          </a:xfr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506684" y="1289956"/>
            <a:ext cx="4572000" cy="685800"/>
          </a:xfrm>
        </p:spPr>
        <p:txBody>
          <a:bodyPr/>
          <a:lstStyle>
            <a:lvl1pPr>
              <a:buNone/>
              <a:defRPr sz="180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2188" y="4804343"/>
            <a:ext cx="2895600" cy="20036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Confidential | Planar Systems</a:t>
            </a:r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5425" y="4800601"/>
            <a:ext cx="427038" cy="16328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(left)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885950"/>
            <a:ext cx="4826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7663" indent="-347663">
              <a:buClr>
                <a:schemeClr val="accent6"/>
              </a:buClr>
              <a:buFont typeface="Wingdings" pitchFamily="2" charset="2"/>
              <a:buChar char="§"/>
              <a:defRPr/>
            </a:pPr>
            <a:endParaRPr lang="en-US" dirty="0">
              <a:latin typeface="Myriad Pro" pitchFamily="34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930779" y="1264967"/>
            <a:ext cx="3874559" cy="2746945"/>
          </a:xfrm>
          <a:ln>
            <a:solidFill>
              <a:schemeClr val="bg1"/>
            </a:solidFill>
          </a:ln>
        </p:spPr>
        <p:txBody>
          <a:bodyPr/>
          <a:lstStyle>
            <a:lvl1pP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13841" y="1648670"/>
            <a:ext cx="4579937" cy="685800"/>
          </a:xfrm>
        </p:spPr>
        <p:txBody>
          <a:bodyPr/>
          <a:lstStyle>
            <a:lvl1pPr>
              <a:defRPr sz="1600">
                <a:latin typeface="Myriad Pro" pitchFamily="34" charset="0"/>
              </a:defRPr>
            </a:lvl1pPr>
            <a:lvl2pPr>
              <a:defRPr sz="1600">
                <a:latin typeface="Myriad Pro" pitchFamily="34" charset="0"/>
              </a:defRPr>
            </a:lvl2pPr>
            <a:lvl3pPr>
              <a:defRPr sz="1600">
                <a:latin typeface="Myriad Pro" pitchFamily="34" charset="0"/>
              </a:defRPr>
            </a:lvl3pPr>
            <a:lvl4pPr>
              <a:defRPr sz="1600">
                <a:latin typeface="Myriad Pro" pitchFamily="34" charset="0"/>
              </a:defRPr>
            </a:lvl4pPr>
            <a:lvl5pP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2764" y="138909"/>
            <a:ext cx="7772400" cy="464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63972" y="686014"/>
            <a:ext cx="8678862" cy="373568"/>
          </a:xfr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272822" y="1265635"/>
            <a:ext cx="4603976" cy="685800"/>
          </a:xfrm>
        </p:spPr>
        <p:txBody>
          <a:bodyPr/>
          <a:lstStyle>
            <a:lvl1pPr>
              <a:buNone/>
              <a:defRPr sz="180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2188" y="4804343"/>
            <a:ext cx="2895600" cy="20036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Confidential | Planar Systems</a:t>
            </a:r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5425" y="4800601"/>
            <a:ext cx="427038" cy="16328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0000"/>
            </a:gs>
            <a:gs pos="0">
              <a:schemeClr val="bg1">
                <a:lumMod val="50000"/>
              </a:schemeClr>
            </a:gs>
            <a:gs pos="0">
              <a:srgbClr val="494949"/>
            </a:gs>
            <a:gs pos="39999">
              <a:srgbClr val="3B3B3B"/>
            </a:gs>
            <a:gs pos="69000">
              <a:srgbClr val="2A2A2A"/>
            </a:gs>
            <a:gs pos="88000">
              <a:srgbClr val="1D1D1D"/>
            </a:gs>
            <a:gs pos="98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lanar bottom arc_16x9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" y="3852873"/>
            <a:ext cx="9143993" cy="1290629"/>
          </a:xfrm>
          <a:prstGeom prst="rect">
            <a:avLst/>
          </a:prstGeom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88913" y="90489"/>
            <a:ext cx="7772400" cy="51316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987576"/>
            <a:ext cx="7772400" cy="274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72188" y="4804343"/>
            <a:ext cx="2895600" cy="20036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Confidential | Planar Systems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25425" y="4800601"/>
            <a:ext cx="427038" cy="163289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38" r:id="rId1"/>
    <p:sldLayoutId id="2147484539" r:id="rId2"/>
    <p:sldLayoutId id="2147484540" r:id="rId3"/>
    <p:sldLayoutId id="2147484542" r:id="rId4"/>
    <p:sldLayoutId id="2147484543" r:id="rId5"/>
    <p:sldLayoutId id="2147484545" r:id="rId6"/>
    <p:sldLayoutId id="2147484546" r:id="rId7"/>
    <p:sldLayoutId id="2147484547" r:id="rId8"/>
    <p:sldLayoutId id="2147484548" r:id="rId9"/>
    <p:sldLayoutId id="2147484549" r:id="rId10"/>
    <p:sldLayoutId id="2147484550" r:id="rId11"/>
    <p:sldLayoutId id="2147484555" r:id="rId12"/>
    <p:sldLayoutId id="2147484556" r:id="rId13"/>
    <p:sldLayoutId id="2147484558" r:id="rId14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 spc="-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1" fontAlgn="base" hangingPunct="1">
        <a:spcBef>
          <a:spcPts val="700"/>
        </a:spcBef>
        <a:spcAft>
          <a:spcPct val="0"/>
        </a:spcAft>
        <a:buClr>
          <a:srgbClr val="F47B20"/>
        </a:buClr>
        <a:buSzPct val="95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39775" indent="-285750" algn="l" rtl="0" eaLnBrk="1" fontAlgn="base" hangingPunct="1">
        <a:spcBef>
          <a:spcPct val="20000"/>
        </a:spcBef>
        <a:spcAft>
          <a:spcPct val="0"/>
        </a:spcAft>
        <a:buClr>
          <a:srgbClr val="F47B20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F47B20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260475" indent="-228600" algn="l" rtl="0" eaLnBrk="1" fontAlgn="base" hangingPunct="1">
        <a:spcBef>
          <a:spcPct val="20000"/>
        </a:spcBef>
        <a:spcAft>
          <a:spcPct val="0"/>
        </a:spcAft>
        <a:buClr>
          <a:srgbClr val="F47B20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481138" indent="-209550" algn="l" rtl="0" eaLnBrk="1" fontAlgn="base" hangingPunct="1">
        <a:spcBef>
          <a:spcPct val="20000"/>
        </a:spcBef>
        <a:spcAft>
          <a:spcPct val="0"/>
        </a:spcAft>
        <a:buClr>
          <a:srgbClr val="F47B20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cap="none" noProof="1" smtClean="0">
                <a:solidFill>
                  <a:schemeClr val="accent3"/>
                </a:solidFill>
                <a:effectLst/>
              </a:rPr>
              <a:t>Planar UltraRes™ Touch</a:t>
            </a:r>
            <a:endParaRPr lang="en-US" sz="3600" cap="none" noProof="1" smtClean="0">
              <a:solidFill>
                <a:schemeClr val="accent3"/>
              </a:solidFill>
              <a:effectLst/>
            </a:endParaRP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noProof="1" smtClean="0"/>
              <a:t>June </a:t>
            </a:r>
            <a:r>
              <a:rPr lang="en-US" noProof="1" smtClean="0"/>
              <a:t> </a:t>
            </a:r>
            <a:r>
              <a:rPr lang="en-US" noProof="1" smtClean="0"/>
              <a:t>2</a:t>
            </a:r>
            <a:r>
              <a:rPr lang="en-US" noProof="1" smtClean="0"/>
              <a:t>013</a:t>
            </a:r>
            <a:endParaRPr lang="en-US" noProof="1" smtClean="0"/>
          </a:p>
        </p:txBody>
      </p:sp>
      <p:sp>
        <p:nvSpPr>
          <p:cNvPr id="4" name="Oval 3"/>
          <p:cNvSpPr/>
          <p:nvPr/>
        </p:nvSpPr>
        <p:spPr>
          <a:xfrm>
            <a:off x="323528" y="1998250"/>
            <a:ext cx="1872208" cy="668755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18000"/>
                </a:schemeClr>
              </a:gs>
              <a:gs pos="51000">
                <a:schemeClr val="bg1">
                  <a:alpha val="27000"/>
                </a:schemeClr>
              </a:gs>
              <a:gs pos="100000">
                <a:schemeClr val="tx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</a:t>
            </a:r>
            <a:r>
              <a:rPr lang="en-US" dirty="0" err="1" smtClean="0"/>
              <a:t>UltraRes</a:t>
            </a:r>
            <a:r>
              <a:rPr lang="en-US" dirty="0" smtClean="0"/>
              <a:t>™ 4K Displays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Ultra HD for Professional Applications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| Planar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1717" y="157456"/>
            <a:ext cx="3105597" cy="179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430454" y="1509575"/>
            <a:ext cx="817932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84” diagonal,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 </a:t>
            </a:r>
            <a:r>
              <a:rPr lang="en-US" sz="1800" dirty="0" smtClean="0">
                <a:latin typeface="Myriad Pro" pitchFamily="34" charset="0"/>
                <a:cs typeface="+mn-cs"/>
              </a:rPr>
              <a:t>3840 x 2160 resolution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Outstanding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image quality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Optimized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for leading resolution-rich commercial applications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Advanced </a:t>
            </a:r>
            <a:r>
              <a:rPr lang="en-US" sz="1800" dirty="0" smtClean="0">
                <a:latin typeface="Myriad Pro" pitchFamily="34" charset="0"/>
                <a:cs typeface="+mn-cs"/>
              </a:rPr>
              <a:t>industrial design for function and style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Myriad Pro" pitchFamily="34" charset="0"/>
                <a:cs typeface="+mn-cs"/>
              </a:rPr>
              <a:t>Configuration options tailored to a range of commercial requirements</a:t>
            </a: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US" sz="1800" dirty="0" smtClean="0">
                <a:latin typeface="Myriad Pro" pitchFamily="34" charset="0"/>
                <a:cs typeface="+mn-cs"/>
              </a:rPr>
              <a:t>Advanced energy efficient architecture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425" y="3793976"/>
            <a:ext cx="8728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 algn="ctr">
              <a:buClr>
                <a:schemeClr val="accent6"/>
              </a:buClr>
            </a:pPr>
            <a:r>
              <a:rPr lang="en-US" dirty="0" smtClean="0">
                <a:solidFill>
                  <a:srgbClr val="FFC000"/>
                </a:solidFill>
                <a:latin typeface="+mn-lt"/>
              </a:rPr>
              <a:t>Introducing </a:t>
            </a:r>
            <a:r>
              <a:rPr lang="en-US" dirty="0" err="1" smtClean="0">
                <a:solidFill>
                  <a:srgbClr val="FFC000"/>
                </a:solidFill>
                <a:latin typeface="+mn-lt"/>
              </a:rPr>
              <a:t>UltraRes</a:t>
            </a:r>
            <a:r>
              <a:rPr lang="en-US" dirty="0" smtClean="0">
                <a:solidFill>
                  <a:srgbClr val="FFC000"/>
                </a:solidFill>
                <a:latin typeface="+mn-lt"/>
              </a:rPr>
              <a:t>™ Touch</a:t>
            </a:r>
          </a:p>
          <a:p>
            <a:pPr marL="347663" indent="-347663" algn="ctr">
              <a:buClr>
                <a:schemeClr val="accent6"/>
              </a:buClr>
            </a:pPr>
            <a:r>
              <a:rPr lang="en-US" dirty="0" smtClean="0">
                <a:solidFill>
                  <a:srgbClr val="FFC000"/>
                </a:solidFill>
                <a:latin typeface="+mn-lt"/>
              </a:rPr>
              <a:t>Professional 4K, Now Multi-Touch Enabled!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Arrow 18"/>
          <p:cNvSpPr/>
          <p:nvPr/>
        </p:nvSpPr>
        <p:spPr>
          <a:xfrm rot="20226478">
            <a:off x="-31374" y="1479236"/>
            <a:ext cx="9555163" cy="1398046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65000"/>
                  <a:tint val="66000"/>
                  <a:satMod val="160000"/>
                </a:schemeClr>
              </a:gs>
              <a:gs pos="50000">
                <a:schemeClr val="tx2">
                  <a:lumMod val="65000"/>
                  <a:tint val="44500"/>
                  <a:satMod val="160000"/>
                </a:schemeClr>
              </a:gs>
              <a:gs pos="100000">
                <a:schemeClr val="tx2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Industry’s Most Comprehensive Touch 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148" y="4704157"/>
            <a:ext cx="2895600" cy="200369"/>
          </a:xfrm>
        </p:spPr>
        <p:txBody>
          <a:bodyPr/>
          <a:lstStyle/>
          <a:p>
            <a:pPr>
              <a:defRPr/>
            </a:pPr>
            <a:r>
              <a:rPr lang="en-US" smtClean="0"/>
              <a:t>Confidential | Planar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2290" name="Picture 2" descr="PT1545R_Fro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388" y="3244360"/>
            <a:ext cx="707245" cy="493051"/>
          </a:xfrm>
          <a:prstGeom prst="rect">
            <a:avLst/>
          </a:prstGeom>
          <a:noFill/>
        </p:spPr>
      </p:pic>
      <p:pic>
        <p:nvPicPr>
          <p:cNvPr id="12292" name="Picture 4" descr="pct2785_angle__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310" y="3517856"/>
            <a:ext cx="756601" cy="594126"/>
          </a:xfrm>
          <a:prstGeom prst="rect">
            <a:avLst/>
          </a:prstGeom>
          <a:noFill/>
        </p:spPr>
      </p:pic>
      <p:pic>
        <p:nvPicPr>
          <p:cNvPr id="12294" name="Picture 6" descr="PXL2230MW-Fr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6739" y="3091781"/>
            <a:ext cx="611172" cy="4260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90204" y="4098498"/>
            <a:ext cx="185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1200" dirty="0" smtClean="0">
                <a:latin typeface="+mn-lt"/>
              </a:rPr>
              <a:t>15” – 32”</a:t>
            </a:r>
          </a:p>
          <a:p>
            <a:pPr marL="347663" indent="-347663">
              <a:buClr>
                <a:schemeClr val="accent6"/>
              </a:buClr>
            </a:pPr>
            <a:endParaRPr lang="en-US" sz="1200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1068" y="4267813"/>
            <a:ext cx="1314142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1100" dirty="0" smtClean="0">
                <a:latin typeface="+mn-lt"/>
              </a:rPr>
              <a:t>-  Desktop, </a:t>
            </a:r>
            <a:r>
              <a:rPr lang="en-US" sz="1100" dirty="0" err="1" smtClean="0">
                <a:latin typeface="+mn-lt"/>
              </a:rPr>
              <a:t>PoS</a:t>
            </a:r>
            <a:r>
              <a:rPr lang="en-US" sz="1100" dirty="0" smtClean="0">
                <a:latin typeface="+mn-lt"/>
              </a:rPr>
              <a:t>, Kiosk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098371" y="2526669"/>
            <a:ext cx="2229494" cy="1748954"/>
            <a:chOff x="2098371" y="2526669"/>
            <a:chExt cx="2229494" cy="1748954"/>
          </a:xfrm>
        </p:grpSpPr>
        <p:pic>
          <p:nvPicPr>
            <p:cNvPr id="12" name="Picture 11" descr="planar_eptouchscreen_hotel_1920x1338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98371" y="2526669"/>
              <a:ext cx="1576627" cy="109871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476205" y="3645277"/>
              <a:ext cx="18516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7663" indent="-347663">
                <a:buClr>
                  <a:schemeClr val="accent6"/>
                </a:buClr>
              </a:pPr>
              <a:r>
                <a:rPr lang="en-US" sz="1200" dirty="0" smtClean="0">
                  <a:latin typeface="+mn-lt"/>
                </a:rPr>
                <a:t>42” – 55”</a:t>
              </a:r>
            </a:p>
            <a:p>
              <a:pPr marL="347663" indent="-347663">
                <a:buClr>
                  <a:schemeClr val="accent6"/>
                </a:buClr>
              </a:pPr>
              <a:endParaRPr lang="en-US" sz="1200" dirty="0" smtClean="0"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36829" y="3844736"/>
              <a:ext cx="1314142" cy="43088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347663" indent="-347663">
                <a:buClr>
                  <a:schemeClr val="accent6"/>
                </a:buClr>
              </a:pPr>
              <a:r>
                <a:rPr lang="en-US" sz="1100" dirty="0" smtClean="0">
                  <a:latin typeface="+mn-lt"/>
                </a:rPr>
                <a:t>-  2 to 6 pt touch</a:t>
              </a:r>
            </a:p>
            <a:p>
              <a:pPr marL="347663" indent="-347663">
                <a:buClr>
                  <a:schemeClr val="accent6"/>
                </a:buClr>
              </a:pPr>
              <a:endParaRPr lang="en-US" sz="1100" dirty="0" smtClean="0">
                <a:latin typeface="+mn-l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896138" y="1015818"/>
            <a:ext cx="2083185" cy="3580863"/>
            <a:chOff x="3896138" y="1015818"/>
            <a:chExt cx="2083185" cy="3580863"/>
          </a:xfrm>
        </p:grpSpPr>
        <p:pic>
          <p:nvPicPr>
            <p:cNvPr id="16" name="Picture 15" descr="lux-small.pn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3896138" y="1015818"/>
              <a:ext cx="1621632" cy="2408123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127663" y="3211686"/>
              <a:ext cx="185166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7663" indent="-347663">
                <a:buClr>
                  <a:schemeClr val="accent6"/>
                </a:buClr>
              </a:pPr>
              <a:r>
                <a:rPr lang="en-US" sz="1200" dirty="0" smtClean="0">
                  <a:latin typeface="+mn-lt"/>
                </a:rPr>
                <a:t>70”- 80”</a:t>
              </a:r>
            </a:p>
            <a:p>
              <a:pPr marL="347663" indent="-347663">
                <a:buClr>
                  <a:schemeClr val="accent6"/>
                </a:buClr>
              </a:pPr>
              <a:r>
                <a:rPr lang="en-US" sz="1200" dirty="0" smtClean="0"/>
                <a:t>-  </a:t>
              </a:r>
              <a:r>
                <a:rPr lang="en-US" sz="1100" dirty="0" smtClean="0">
                  <a:latin typeface="+mn-lt"/>
                </a:rPr>
                <a:t>6 pt touch</a:t>
              </a:r>
            </a:p>
            <a:p>
              <a:pPr marL="347663" indent="-347663">
                <a:buClr>
                  <a:schemeClr val="accent6"/>
                </a:buClr>
              </a:pPr>
              <a:r>
                <a:rPr lang="en-US" sz="1100" dirty="0" smtClean="0">
                  <a:latin typeface="+mn-lt"/>
                </a:rPr>
                <a:t>-  Landscape or Portrait</a:t>
              </a:r>
            </a:p>
            <a:p>
              <a:pPr marL="347663" indent="-347663">
                <a:buClr>
                  <a:schemeClr val="accent6"/>
                </a:buClr>
              </a:pPr>
              <a:endParaRPr lang="en-US" sz="1200" dirty="0" smtClean="0"/>
            </a:p>
            <a:p>
              <a:pPr marL="347663" indent="-347663">
                <a:buClr>
                  <a:schemeClr val="accent6"/>
                </a:buClr>
              </a:pPr>
              <a:r>
                <a:rPr lang="en-US" sz="1200" dirty="0" smtClean="0">
                  <a:latin typeface="+mn-lt"/>
                </a:rPr>
                <a:t> </a:t>
              </a:r>
              <a:endParaRPr lang="en-US" sz="1100" dirty="0" smtClean="0">
                <a:latin typeface="+mn-lt"/>
              </a:endParaRPr>
            </a:p>
            <a:p>
              <a:pPr marL="347663" indent="-347663">
                <a:buClr>
                  <a:schemeClr val="accent6"/>
                </a:buClr>
                <a:buFontTx/>
                <a:buChar char="-"/>
              </a:pPr>
              <a:endParaRPr lang="en-US" sz="1200" dirty="0" smtClean="0">
                <a:latin typeface="+mn-lt"/>
              </a:endParaRPr>
            </a:p>
            <a:p>
              <a:pPr marL="347663" indent="-347663">
                <a:buClr>
                  <a:schemeClr val="accent6"/>
                </a:buClr>
              </a:pPr>
              <a:endParaRPr lang="en-US" sz="1200" dirty="0" smtClean="0">
                <a:latin typeface="+mn-lt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211038" y="408356"/>
            <a:ext cx="3676734" cy="3709695"/>
            <a:chOff x="5211038" y="408356"/>
            <a:chExt cx="3676734" cy="3709695"/>
          </a:xfrm>
        </p:grpSpPr>
        <p:pic>
          <p:nvPicPr>
            <p:cNvPr id="21" name="Picture 20" descr="clarity-matrix-multitouch-1-13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11038" y="408356"/>
              <a:ext cx="3676734" cy="256222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487931" y="2720005"/>
              <a:ext cx="1851660" cy="1398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7663" indent="-347663">
                <a:buClr>
                  <a:schemeClr val="accent6"/>
                </a:buClr>
              </a:pPr>
              <a:r>
                <a:rPr lang="en-US" sz="1200" dirty="0" smtClean="0">
                  <a:latin typeface="+mn-lt"/>
                </a:rPr>
                <a:t>92” – 300”+</a:t>
              </a:r>
            </a:p>
            <a:p>
              <a:pPr marL="347663" indent="-347663">
                <a:buClr>
                  <a:schemeClr val="accent6"/>
                </a:buClr>
              </a:pPr>
              <a:r>
                <a:rPr lang="en-US" sz="1200" dirty="0" smtClean="0"/>
                <a:t>-  </a:t>
              </a:r>
              <a:r>
                <a:rPr lang="en-US" sz="1100" dirty="0" smtClean="0">
                  <a:latin typeface="+mn-lt"/>
                </a:rPr>
                <a:t>6 pt and 32 pt touch</a:t>
              </a:r>
            </a:p>
            <a:p>
              <a:pPr marL="347663" indent="-347663">
                <a:buClr>
                  <a:schemeClr val="accent6"/>
                </a:buClr>
              </a:pPr>
              <a:endParaRPr lang="en-US" sz="1100" dirty="0" smtClean="0">
                <a:latin typeface="+mn-lt"/>
              </a:endParaRPr>
            </a:p>
            <a:p>
              <a:pPr marL="347663" indent="-347663">
                <a:buClr>
                  <a:schemeClr val="accent6"/>
                </a:buClr>
              </a:pPr>
              <a:endParaRPr lang="en-US" sz="1200" dirty="0" smtClean="0"/>
            </a:p>
            <a:p>
              <a:pPr marL="347663" indent="-347663">
                <a:buClr>
                  <a:schemeClr val="accent6"/>
                </a:buClr>
              </a:pPr>
              <a:r>
                <a:rPr lang="en-US" sz="1200" dirty="0" smtClean="0">
                  <a:latin typeface="+mn-lt"/>
                </a:rPr>
                <a:t> </a:t>
              </a:r>
              <a:endParaRPr lang="en-US" sz="1100" dirty="0" smtClean="0">
                <a:latin typeface="+mn-lt"/>
              </a:endParaRPr>
            </a:p>
            <a:p>
              <a:pPr marL="347663" indent="-347663">
                <a:buClr>
                  <a:schemeClr val="accent6"/>
                </a:buClr>
                <a:buFontTx/>
                <a:buChar char="-"/>
              </a:pPr>
              <a:endParaRPr lang="en-US" sz="1200" dirty="0" smtClean="0">
                <a:latin typeface="+mn-lt"/>
              </a:endParaRPr>
            </a:p>
            <a:p>
              <a:pPr marL="347663" indent="-347663">
                <a:buClr>
                  <a:schemeClr val="accent6"/>
                </a:buClr>
              </a:pPr>
              <a:endParaRPr lang="en-US" sz="1200" dirty="0" smtClean="0">
                <a:latin typeface="+mn-lt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Arrow 18"/>
          <p:cNvSpPr/>
          <p:nvPr/>
        </p:nvSpPr>
        <p:spPr>
          <a:xfrm rot="20226478">
            <a:off x="-31374" y="1479236"/>
            <a:ext cx="9555163" cy="1398046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65000"/>
                  <a:tint val="66000"/>
                  <a:satMod val="160000"/>
                </a:schemeClr>
              </a:gs>
              <a:gs pos="50000">
                <a:schemeClr val="tx2">
                  <a:lumMod val="65000"/>
                  <a:tint val="44500"/>
                  <a:satMod val="160000"/>
                </a:schemeClr>
              </a:gs>
              <a:gs pos="100000">
                <a:schemeClr val="tx2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Industry’s Most Comprehensive Touch 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148" y="4704157"/>
            <a:ext cx="2895600" cy="200369"/>
          </a:xfrm>
        </p:spPr>
        <p:txBody>
          <a:bodyPr/>
          <a:lstStyle/>
          <a:p>
            <a:pPr>
              <a:defRPr/>
            </a:pPr>
            <a:r>
              <a:rPr lang="en-US" smtClean="0"/>
              <a:t>Confidential | Planar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2290" name="Picture 2" descr="PT1545R_Fro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388" y="3244360"/>
            <a:ext cx="707245" cy="493051"/>
          </a:xfrm>
          <a:prstGeom prst="rect">
            <a:avLst/>
          </a:prstGeom>
          <a:noFill/>
        </p:spPr>
      </p:pic>
      <p:pic>
        <p:nvPicPr>
          <p:cNvPr id="12292" name="Picture 4" descr="pct2785_angle__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310" y="3517856"/>
            <a:ext cx="756601" cy="594126"/>
          </a:xfrm>
          <a:prstGeom prst="rect">
            <a:avLst/>
          </a:prstGeom>
          <a:noFill/>
        </p:spPr>
      </p:pic>
      <p:pic>
        <p:nvPicPr>
          <p:cNvPr id="12294" name="Picture 6" descr="PXL2230MW-Fr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6739" y="3091781"/>
            <a:ext cx="611172" cy="4260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90204" y="4098498"/>
            <a:ext cx="185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1200" dirty="0" smtClean="0">
                <a:latin typeface="+mn-lt"/>
              </a:rPr>
              <a:t>15” – 32”</a:t>
            </a:r>
          </a:p>
          <a:p>
            <a:pPr marL="347663" indent="-347663">
              <a:buClr>
                <a:schemeClr val="accent6"/>
              </a:buClr>
            </a:pPr>
            <a:endParaRPr lang="en-US" sz="1200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1068" y="4267813"/>
            <a:ext cx="1314142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1100" dirty="0" smtClean="0">
                <a:latin typeface="+mn-lt"/>
              </a:rPr>
              <a:t>-  Desktop, </a:t>
            </a:r>
            <a:r>
              <a:rPr lang="en-US" sz="1100" dirty="0" err="1" smtClean="0">
                <a:latin typeface="+mn-lt"/>
              </a:rPr>
              <a:t>PoS</a:t>
            </a:r>
            <a:r>
              <a:rPr lang="en-US" sz="1100" dirty="0" smtClean="0">
                <a:latin typeface="+mn-lt"/>
              </a:rPr>
              <a:t>, Kiosk</a:t>
            </a:r>
          </a:p>
        </p:txBody>
      </p:sp>
      <p:grpSp>
        <p:nvGrpSpPr>
          <p:cNvPr id="4" name="Group 19"/>
          <p:cNvGrpSpPr/>
          <p:nvPr/>
        </p:nvGrpSpPr>
        <p:grpSpPr>
          <a:xfrm>
            <a:off x="2098371" y="2526669"/>
            <a:ext cx="2229494" cy="1748954"/>
            <a:chOff x="2098371" y="2526669"/>
            <a:chExt cx="2229494" cy="1748954"/>
          </a:xfrm>
        </p:grpSpPr>
        <p:pic>
          <p:nvPicPr>
            <p:cNvPr id="12" name="Picture 11" descr="planar_eptouchscreen_hotel_1920x1338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98371" y="2526669"/>
              <a:ext cx="1576627" cy="109871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476205" y="3645277"/>
              <a:ext cx="18516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7663" indent="-347663">
                <a:buClr>
                  <a:schemeClr val="accent6"/>
                </a:buClr>
              </a:pPr>
              <a:r>
                <a:rPr lang="en-US" sz="1200" dirty="0" smtClean="0">
                  <a:latin typeface="+mn-lt"/>
                </a:rPr>
                <a:t>42” – 55”</a:t>
              </a:r>
            </a:p>
            <a:p>
              <a:pPr marL="347663" indent="-347663">
                <a:buClr>
                  <a:schemeClr val="accent6"/>
                </a:buClr>
              </a:pPr>
              <a:endParaRPr lang="en-US" sz="1200" dirty="0" smtClean="0"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36829" y="3844736"/>
              <a:ext cx="1314142" cy="43088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347663" indent="-347663">
                <a:buClr>
                  <a:schemeClr val="accent6"/>
                </a:buClr>
              </a:pPr>
              <a:r>
                <a:rPr lang="en-US" sz="1100" dirty="0" smtClean="0">
                  <a:latin typeface="+mn-lt"/>
                </a:rPr>
                <a:t>-  2 to 6 pt touch</a:t>
              </a:r>
            </a:p>
            <a:p>
              <a:pPr marL="347663" indent="-347663">
                <a:buClr>
                  <a:schemeClr val="accent6"/>
                </a:buClr>
              </a:pPr>
              <a:endParaRPr lang="en-US" sz="1100" dirty="0" smtClean="0">
                <a:latin typeface="+mn-lt"/>
              </a:endParaRPr>
            </a:p>
          </p:txBody>
        </p:sp>
      </p:grpSp>
      <p:grpSp>
        <p:nvGrpSpPr>
          <p:cNvPr id="7" name="Group 22"/>
          <p:cNvGrpSpPr/>
          <p:nvPr/>
        </p:nvGrpSpPr>
        <p:grpSpPr>
          <a:xfrm>
            <a:off x="3896138" y="1015818"/>
            <a:ext cx="2083185" cy="3580863"/>
            <a:chOff x="3896138" y="1015818"/>
            <a:chExt cx="2083185" cy="3580863"/>
          </a:xfrm>
        </p:grpSpPr>
        <p:pic>
          <p:nvPicPr>
            <p:cNvPr id="16" name="Picture 15" descr="lux-small.pn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3896138" y="1015818"/>
              <a:ext cx="1621632" cy="2408123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127663" y="3211686"/>
              <a:ext cx="185166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7663" indent="-347663">
                <a:buClr>
                  <a:schemeClr val="accent6"/>
                </a:buClr>
              </a:pPr>
              <a:r>
                <a:rPr lang="en-US" sz="1200" dirty="0" smtClean="0">
                  <a:latin typeface="+mn-lt"/>
                </a:rPr>
                <a:t>70”- 80”</a:t>
              </a:r>
            </a:p>
            <a:p>
              <a:pPr marL="347663" indent="-347663">
                <a:buClr>
                  <a:schemeClr val="accent6"/>
                </a:buClr>
              </a:pPr>
              <a:r>
                <a:rPr lang="en-US" sz="1200" dirty="0" smtClean="0"/>
                <a:t>-  </a:t>
              </a:r>
              <a:r>
                <a:rPr lang="en-US" sz="1100" dirty="0" smtClean="0">
                  <a:latin typeface="+mn-lt"/>
                </a:rPr>
                <a:t>6 pt touch</a:t>
              </a:r>
            </a:p>
            <a:p>
              <a:pPr marL="347663" indent="-347663">
                <a:buClr>
                  <a:schemeClr val="accent6"/>
                </a:buClr>
              </a:pPr>
              <a:r>
                <a:rPr lang="en-US" sz="1100" dirty="0" smtClean="0">
                  <a:latin typeface="+mn-lt"/>
                </a:rPr>
                <a:t>-  Landscape or Portrait</a:t>
              </a:r>
            </a:p>
            <a:p>
              <a:pPr marL="347663" indent="-347663">
                <a:buClr>
                  <a:schemeClr val="accent6"/>
                </a:buClr>
              </a:pPr>
              <a:endParaRPr lang="en-US" sz="1200" dirty="0" smtClean="0"/>
            </a:p>
            <a:p>
              <a:pPr marL="347663" indent="-347663">
                <a:buClr>
                  <a:schemeClr val="accent6"/>
                </a:buClr>
              </a:pPr>
              <a:r>
                <a:rPr lang="en-US" sz="1200" dirty="0" smtClean="0">
                  <a:latin typeface="+mn-lt"/>
                </a:rPr>
                <a:t> </a:t>
              </a:r>
              <a:endParaRPr lang="en-US" sz="1100" dirty="0" smtClean="0">
                <a:latin typeface="+mn-lt"/>
              </a:endParaRPr>
            </a:p>
            <a:p>
              <a:pPr marL="347663" indent="-347663">
                <a:buClr>
                  <a:schemeClr val="accent6"/>
                </a:buClr>
                <a:buFontTx/>
                <a:buChar char="-"/>
              </a:pPr>
              <a:endParaRPr lang="en-US" sz="1200" dirty="0" smtClean="0">
                <a:latin typeface="+mn-lt"/>
              </a:endParaRPr>
            </a:p>
            <a:p>
              <a:pPr marL="347663" indent="-347663">
                <a:buClr>
                  <a:schemeClr val="accent6"/>
                </a:buClr>
              </a:pPr>
              <a:endParaRPr lang="en-US" sz="1200" dirty="0" smtClean="0">
                <a:latin typeface="+mn-lt"/>
              </a:endParaRPr>
            </a:p>
          </p:txBody>
        </p:sp>
      </p:grpSp>
      <p:grpSp>
        <p:nvGrpSpPr>
          <p:cNvPr id="8" name="Group 23"/>
          <p:cNvGrpSpPr/>
          <p:nvPr/>
        </p:nvGrpSpPr>
        <p:grpSpPr>
          <a:xfrm>
            <a:off x="5211038" y="408356"/>
            <a:ext cx="3676734" cy="3709695"/>
            <a:chOff x="5211038" y="408356"/>
            <a:chExt cx="3676734" cy="3709695"/>
          </a:xfrm>
        </p:grpSpPr>
        <p:pic>
          <p:nvPicPr>
            <p:cNvPr id="21" name="Picture 20" descr="clarity-matrix-multitouch-1-13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11038" y="408356"/>
              <a:ext cx="3676734" cy="256222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487931" y="2720005"/>
              <a:ext cx="1851660" cy="1398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7663" indent="-347663">
                <a:buClr>
                  <a:schemeClr val="accent6"/>
                </a:buClr>
              </a:pPr>
              <a:r>
                <a:rPr lang="en-US" sz="1200" dirty="0" smtClean="0">
                  <a:latin typeface="+mn-lt"/>
                </a:rPr>
                <a:t>92” – 300””</a:t>
              </a:r>
            </a:p>
            <a:p>
              <a:pPr marL="347663" indent="-347663">
                <a:buClr>
                  <a:schemeClr val="accent6"/>
                </a:buClr>
              </a:pPr>
              <a:r>
                <a:rPr lang="en-US" sz="1200" dirty="0" smtClean="0"/>
                <a:t>-  </a:t>
              </a:r>
              <a:r>
                <a:rPr lang="en-US" sz="1100" dirty="0" smtClean="0">
                  <a:latin typeface="+mn-lt"/>
                </a:rPr>
                <a:t>6 pt and 32 pt touch</a:t>
              </a:r>
            </a:p>
            <a:p>
              <a:pPr marL="347663" indent="-347663">
                <a:buClr>
                  <a:schemeClr val="accent6"/>
                </a:buClr>
              </a:pPr>
              <a:endParaRPr lang="en-US" sz="1100" dirty="0" smtClean="0">
                <a:latin typeface="+mn-lt"/>
              </a:endParaRPr>
            </a:p>
            <a:p>
              <a:pPr marL="347663" indent="-347663">
                <a:buClr>
                  <a:schemeClr val="accent6"/>
                </a:buClr>
              </a:pPr>
              <a:endParaRPr lang="en-US" sz="1200" dirty="0" smtClean="0"/>
            </a:p>
            <a:p>
              <a:pPr marL="347663" indent="-347663">
                <a:buClr>
                  <a:schemeClr val="accent6"/>
                </a:buClr>
              </a:pPr>
              <a:r>
                <a:rPr lang="en-US" sz="1200" dirty="0" smtClean="0">
                  <a:latin typeface="+mn-lt"/>
                </a:rPr>
                <a:t> </a:t>
              </a:r>
              <a:endParaRPr lang="en-US" sz="1100" dirty="0" smtClean="0">
                <a:latin typeface="+mn-lt"/>
              </a:endParaRPr>
            </a:p>
            <a:p>
              <a:pPr marL="347663" indent="-347663">
                <a:buClr>
                  <a:schemeClr val="accent6"/>
                </a:buClr>
                <a:buFontTx/>
                <a:buChar char="-"/>
              </a:pPr>
              <a:endParaRPr lang="en-US" sz="1200" dirty="0" smtClean="0">
                <a:latin typeface="+mn-lt"/>
              </a:endParaRPr>
            </a:p>
            <a:p>
              <a:pPr marL="347663" indent="-347663">
                <a:buClr>
                  <a:schemeClr val="accent6"/>
                </a:buClr>
              </a:pPr>
              <a:endParaRPr lang="en-US" sz="1200" dirty="0" smtClean="0">
                <a:latin typeface="+mn-lt"/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1864" y="601305"/>
            <a:ext cx="4277588" cy="3040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2641864" y="3611409"/>
            <a:ext cx="4277588" cy="9514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899053" y="3737411"/>
            <a:ext cx="2171537" cy="61555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1200" b="1" dirty="0" smtClean="0">
                <a:solidFill>
                  <a:srgbClr val="1D1D1D"/>
                </a:solidFill>
                <a:latin typeface="+mn-lt"/>
              </a:rPr>
              <a:t>Introducing </a:t>
            </a:r>
            <a:r>
              <a:rPr lang="en-US" sz="1200" b="1" dirty="0" err="1" smtClean="0">
                <a:solidFill>
                  <a:srgbClr val="1D1D1D"/>
                </a:solidFill>
                <a:latin typeface="+mn-lt"/>
              </a:rPr>
              <a:t>UltraRes</a:t>
            </a:r>
            <a:r>
              <a:rPr lang="en-US" sz="1200" b="1" dirty="0" smtClean="0">
                <a:solidFill>
                  <a:srgbClr val="1D1D1D"/>
                </a:solidFill>
                <a:latin typeface="+mn-lt"/>
              </a:rPr>
              <a:t> Touch</a:t>
            </a:r>
          </a:p>
          <a:p>
            <a:pPr marL="347663" indent="-347663">
              <a:buClr>
                <a:schemeClr val="accent6"/>
              </a:buClr>
            </a:pPr>
            <a:r>
              <a:rPr lang="en-US" sz="1100" dirty="0" smtClean="0">
                <a:solidFill>
                  <a:srgbClr val="1D1D1D"/>
                </a:solidFill>
                <a:latin typeface="+mn-lt"/>
              </a:rPr>
              <a:t>	</a:t>
            </a:r>
            <a:r>
              <a:rPr lang="en-US" sz="1100" b="1" dirty="0" smtClean="0">
                <a:solidFill>
                  <a:srgbClr val="1D1D1D"/>
                </a:solidFill>
                <a:latin typeface="+mn-lt"/>
              </a:rPr>
              <a:t>84” 4K Display</a:t>
            </a:r>
          </a:p>
          <a:p>
            <a:pPr marL="347663" indent="-347663">
              <a:buClr>
                <a:schemeClr val="accent6"/>
              </a:buClr>
            </a:pPr>
            <a:r>
              <a:rPr lang="en-US" sz="1100" b="1" dirty="0" smtClean="0">
                <a:solidFill>
                  <a:srgbClr val="1D1D1D"/>
                </a:solidFill>
                <a:latin typeface="+mn-lt"/>
              </a:rPr>
              <a:t>	- 6 pt touch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 </a:t>
            </a:r>
            <a:r>
              <a:rPr lang="en-US" dirty="0" err="1" smtClean="0"/>
              <a:t>UltraRes</a:t>
            </a:r>
            <a:r>
              <a:rPr lang="en-US" dirty="0" smtClean="0"/>
              <a:t>™ Touch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Interactive 4K Professional Display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Confidential | Planar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430455" y="1509574"/>
            <a:ext cx="7487776" cy="283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1163" lvl="0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84” diagonal,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 </a:t>
            </a:r>
            <a:r>
              <a:rPr lang="en-US" sz="1800" dirty="0" smtClean="0">
                <a:latin typeface="Myriad Pro" pitchFamily="34" charset="0"/>
                <a:cs typeface="+mn-cs"/>
              </a:rPr>
              <a:t>3840 x 2160 resolution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Multi-Touch, Multi-User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– 6 simultaneous touch points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4K accuracy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and full gesture support</a:t>
            </a: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US" sz="1800" baseline="0" dirty="0" smtClean="0">
                <a:latin typeface="Myriad Pro" pitchFamily="34" charset="0"/>
                <a:cs typeface="+mn-cs"/>
              </a:rPr>
              <a:t>Ideal</a:t>
            </a:r>
            <a:r>
              <a:rPr lang="en-US" sz="1800" dirty="0" smtClean="0">
                <a:latin typeface="Myriad Pro" pitchFamily="34" charset="0"/>
                <a:cs typeface="+mn-cs"/>
              </a:rPr>
              <a:t> for Board Room: white board, annotation, collaboration </a:t>
            </a:r>
            <a:r>
              <a:rPr lang="en-US" sz="1800" u="sng" dirty="0" smtClean="0">
                <a:latin typeface="Myriad Pro" pitchFamily="34" charset="0"/>
                <a:cs typeface="+mn-cs"/>
              </a:rPr>
              <a:t>and</a:t>
            </a:r>
            <a:r>
              <a:rPr lang="en-US" sz="1800" dirty="0" smtClean="0">
                <a:latin typeface="Myriad Pro" pitchFamily="34" charset="0"/>
                <a:cs typeface="+mn-cs"/>
              </a:rPr>
              <a:t> Public Display: way-finding, directory, catalogue, interactive promotions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Includes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Planar’s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exclusive ERO™ glass surface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Landscape and Portrait capable</a:t>
            </a: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Planar factory built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and supported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792" y="203131"/>
            <a:ext cx="2718181" cy="1846731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Room Installation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Collaboration at it’s best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15939" y="1819942"/>
            <a:ext cx="8437561" cy="685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Calibration software and IR multi-touch technology tuned for 4K precision</a:t>
            </a:r>
          </a:p>
          <a:p>
            <a:r>
              <a:rPr lang="en-US" dirty="0" smtClean="0"/>
              <a:t>Supports leading white board and annotation software in Windows, </a:t>
            </a:r>
            <a:r>
              <a:rPr lang="en-US" dirty="0" err="1" smtClean="0"/>
              <a:t>MacOSX</a:t>
            </a:r>
            <a:r>
              <a:rPr lang="en-US" dirty="0" smtClean="0"/>
              <a:t> and Linux environments.   Fully Windows 8 gesture capable</a:t>
            </a:r>
          </a:p>
          <a:p>
            <a:r>
              <a:rPr lang="en-US" dirty="0" smtClean="0"/>
              <a:t>Merges outstanding image quality with natural interactivity providing best in class meeting room productivity</a:t>
            </a:r>
          </a:p>
          <a:p>
            <a:r>
              <a:rPr lang="en-US" dirty="0" smtClean="0"/>
              <a:t>Includes </a:t>
            </a:r>
            <a:r>
              <a:rPr lang="en-US" dirty="0" err="1" smtClean="0"/>
              <a:t>Planar’s</a:t>
            </a:r>
            <a:r>
              <a:rPr lang="en-US" dirty="0" smtClean="0"/>
              <a:t> low-friction ERO™ glass surface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| Planar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5475" y="109880"/>
            <a:ext cx="2818025" cy="197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545183" y="1230745"/>
            <a:ext cx="559029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US" dirty="0" smtClean="0">
                <a:latin typeface="Myriad Pro" pitchFamily="34" charset="0"/>
                <a:cs typeface="+mn-cs"/>
              </a:rPr>
              <a:t>Ideal board room size with resolution for no-compromises, up-close viewing and interaction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Display Installation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Customer engagement at its best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757091" y="3447014"/>
            <a:ext cx="8179329" cy="685800"/>
          </a:xfrm>
        </p:spPr>
        <p:txBody>
          <a:bodyPr/>
          <a:lstStyle/>
          <a:p>
            <a:r>
              <a:rPr lang="en-US" dirty="0" smtClean="0"/>
              <a:t>Makes customer interaction more engaging, providing the highest quality public display experience</a:t>
            </a:r>
          </a:p>
          <a:p>
            <a:r>
              <a:rPr lang="en-US" dirty="0" smtClean="0"/>
              <a:t>Fully protected with ERO™ optically bonded front surface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| Planar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 bwMode="auto">
          <a:xfrm>
            <a:off x="757091" y="1085231"/>
            <a:ext cx="61891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11163" marR="0" lvl="0" indent="-34290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US" dirty="0" smtClean="0">
                <a:latin typeface="Myriad Pro" pitchFamily="34" charset="0"/>
                <a:cs typeface="+mn-cs"/>
              </a:rPr>
              <a:t>Ideal adult human size with resolution for no-compromises, up-close viewing and interaction</a:t>
            </a:r>
          </a:p>
          <a:p>
            <a:pPr marL="411163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lang="en-US" dirty="0" smtClean="0">
                <a:latin typeface="Myriad Pro" pitchFamily="34" charset="0"/>
                <a:cs typeface="+mn-cs"/>
              </a:rPr>
              <a:t>Fine text is legible up close.  Images are stunningly life-like at distance and up close</a:t>
            </a:r>
          </a:p>
          <a:p>
            <a:pPr marL="411163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r>
              <a:rPr lang="en-US" dirty="0" smtClean="0">
                <a:latin typeface="Myriad Pro" pitchFamily="34" charset="0"/>
                <a:cs typeface="+mn-cs"/>
              </a:rPr>
              <a:t>Supports standard gestures used by developers of interactive Windows, Mac (OSX) and Linux applications</a:t>
            </a:r>
          </a:p>
          <a:p>
            <a:pPr marL="411163" indent="-342900">
              <a:spcBef>
                <a:spcPts val="700"/>
              </a:spcBef>
              <a:buClr>
                <a:srgbClr val="F47B20"/>
              </a:buClr>
              <a:buSzPct val="95000"/>
              <a:buFont typeface="Wingdings" pitchFamily="2" charset="2"/>
              <a:buChar char="§"/>
            </a:pPr>
            <a:endParaRPr lang="en-US" dirty="0" smtClean="0">
              <a:latin typeface="Myriad Pro" pitchFamily="34" charset="0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6756" y="49592"/>
            <a:ext cx="2112864" cy="329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UltraRes</a:t>
            </a:r>
            <a:r>
              <a:rPr lang="en-US" dirty="0" smtClean="0"/>
              <a:t> Touch Specifications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See updated product brochures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| Planar Systems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70643" y="1087394"/>
          <a:ext cx="7237058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1266"/>
                <a:gridCol w="5095792"/>
              </a:tblGrid>
              <a:tr h="278295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Models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D1D1D"/>
                          </a:solidFill>
                        </a:rPr>
                        <a:t>UR8450-LX-ERO-B-T</a:t>
                      </a:r>
                    </a:p>
                    <a:p>
                      <a:r>
                        <a:rPr lang="en-US" sz="1400" dirty="0" smtClean="0">
                          <a:solidFill>
                            <a:srgbClr val="1D1D1D"/>
                          </a:solidFill>
                        </a:rPr>
                        <a:t>UR8450-MX-ERO-B-T</a:t>
                      </a:r>
                    </a:p>
                    <a:p>
                      <a:r>
                        <a:rPr lang="en-US" sz="1400" dirty="0" smtClean="0">
                          <a:solidFill>
                            <a:srgbClr val="1D1D1D"/>
                          </a:solidFill>
                        </a:rPr>
                        <a:t>UR8450-3D-ERO-B-T</a:t>
                      </a:r>
                      <a:endParaRPr lang="en-US" sz="1400" baseline="0" dirty="0" smtClean="0">
                        <a:solidFill>
                          <a:srgbClr val="1D1D1D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Touch Points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D1D1D"/>
                          </a:solidFill>
                        </a:rPr>
                        <a:t>6 simultaneous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Response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Time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D1D1D"/>
                          </a:solidFill>
                        </a:rPr>
                        <a:t>7 – 16 ms</a:t>
                      </a:r>
                      <a:endParaRPr lang="en-US" sz="1400" dirty="0">
                        <a:solidFill>
                          <a:srgbClr val="1D1D1D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Connectivity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Source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D1D1D"/>
                          </a:solidFill>
                        </a:rPr>
                        <a:t>USB 2.0</a:t>
                      </a:r>
                      <a:endParaRPr lang="en-US" sz="1400" dirty="0">
                        <a:solidFill>
                          <a:srgbClr val="1D1D1D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OS Compatibility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kern="1200" dirty="0" smtClean="0">
                          <a:solidFill>
                            <a:srgbClr val="1D1D1D"/>
                          </a:solidFill>
                          <a:latin typeface="+mn-lt"/>
                          <a:ea typeface="+mn-ea"/>
                          <a:cs typeface="+mn-cs"/>
                        </a:rPr>
                        <a:t>Windows 8/7/XP, Mac OS X, Linux</a:t>
                      </a:r>
                      <a:endParaRPr kumimoji="0" lang="en-US" sz="1400" kern="1200" dirty="0">
                        <a:solidFill>
                          <a:srgbClr val="1D1D1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Display Depth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with Mount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kern="1200" dirty="0" smtClean="0">
                          <a:solidFill>
                            <a:srgbClr val="1D1D1D"/>
                          </a:solidFill>
                          <a:latin typeface="+mn-lt"/>
                          <a:ea typeface="+mn-ea"/>
                          <a:cs typeface="+mn-cs"/>
                        </a:rPr>
                        <a:t>3.83" (97.3 mm) ADA compliant</a:t>
                      </a:r>
                      <a:endParaRPr kumimoji="0" lang="en-US" sz="1400" kern="1200" dirty="0">
                        <a:solidFill>
                          <a:srgbClr val="1D1D1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Touch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Bezel Width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D1D1D"/>
                          </a:solidFill>
                        </a:rPr>
                        <a:t>1.95” (49.5 mm)</a:t>
                      </a:r>
                      <a:endParaRPr lang="en-US" sz="1400" dirty="0">
                        <a:solidFill>
                          <a:srgbClr val="1D1D1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Front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Glass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D1D1D"/>
                          </a:solidFill>
                        </a:rPr>
                        <a:t>3</a:t>
                      </a:r>
                      <a:r>
                        <a:rPr lang="en-US" sz="1400" baseline="0" dirty="0" smtClean="0">
                          <a:solidFill>
                            <a:srgbClr val="1D1D1D"/>
                          </a:solidFill>
                        </a:rPr>
                        <a:t> mm, Planar ERO™ optically-bonded glass</a:t>
                      </a:r>
                      <a:endParaRPr lang="en-US" sz="1400" dirty="0">
                        <a:solidFill>
                          <a:srgbClr val="1D1D1D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Touch Display</a:t>
                      </a:r>
                      <a:r>
                        <a:rPr lang="en-US" sz="1400" baseline="0" dirty="0" smtClean="0">
                          <a:solidFill>
                            <a:schemeClr val="bg2"/>
                          </a:solidFill>
                        </a:rPr>
                        <a:t> Weight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1D1D1D"/>
                          </a:solidFill>
                        </a:rPr>
                        <a:t>240 lbs (109kg)</a:t>
                      </a:r>
                      <a:endParaRPr lang="en-US" sz="1400" dirty="0">
                        <a:solidFill>
                          <a:srgbClr val="1D1D1D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Thank you!</a:t>
            </a:r>
            <a:endParaRPr lang="en-US" dirty="0">
              <a:effectLst/>
            </a:endParaRPr>
          </a:p>
        </p:txBody>
      </p:sp>
      <p:pic>
        <p:nvPicPr>
          <p:cNvPr id="5" name="Picture 4" descr="tre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892" y="4238980"/>
            <a:ext cx="205202" cy="2052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5645" y="4241815"/>
            <a:ext cx="30091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800" dirty="0" smtClean="0">
                <a:solidFill>
                  <a:schemeClr val="bg1"/>
                </a:solidFill>
                <a:latin typeface="Myriad Pro" pitchFamily="34" charset="0"/>
              </a:rPr>
              <a:t>Please consider the environment before printing this presentation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10A0BCD-70B4-4B9D-BC9B-42A87D9211B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| Planar Systems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lanar_Corporate_Overview_(16x9)_March2012">
  <a:themeElements>
    <a:clrScheme name="Planar Black Background">
      <a:dk1>
        <a:srgbClr val="FFFFFF"/>
      </a:dk1>
      <a:lt1>
        <a:srgbClr val="FFFFFF"/>
      </a:lt1>
      <a:dk2>
        <a:srgbClr val="004165"/>
      </a:dk2>
      <a:lt2>
        <a:srgbClr val="FFFFFF"/>
      </a:lt2>
      <a:accent1>
        <a:srgbClr val="005B8D"/>
      </a:accent1>
      <a:accent2>
        <a:srgbClr val="0082CB"/>
      </a:accent2>
      <a:accent3>
        <a:srgbClr val="F47B20"/>
      </a:accent3>
      <a:accent4>
        <a:srgbClr val="004165"/>
      </a:accent4>
      <a:accent5>
        <a:srgbClr val="005B8D"/>
      </a:accent5>
      <a:accent6>
        <a:srgbClr val="F47B20"/>
      </a:accent6>
      <a:hlink>
        <a:srgbClr val="F47B20"/>
      </a:hlink>
      <a:folHlink>
        <a:srgbClr val="0082CB"/>
      </a:folHlink>
    </a:clrScheme>
    <a:fontScheme name="Planar">
      <a:majorFont>
        <a:latin typeface="Bell Gothic Std Black"/>
        <a:ea typeface=""/>
        <a:cs typeface=""/>
      </a:majorFont>
      <a:minorFont>
        <a:latin typeface="Myriad Pro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663" indent="-347663">
          <a:buClr>
            <a:schemeClr val="accent6"/>
          </a:buClr>
          <a:buFont typeface="Wingdings" pitchFamily="2" charset="2"/>
          <a:buChar char="§"/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lanar">
      <a:dk1>
        <a:sysClr val="windowText" lastClr="000000"/>
      </a:dk1>
      <a:lt1>
        <a:sysClr val="window" lastClr="FFFFFF"/>
      </a:lt1>
      <a:dk2>
        <a:srgbClr val="004165"/>
      </a:dk2>
      <a:lt2>
        <a:srgbClr val="005B8D"/>
      </a:lt2>
      <a:accent1>
        <a:srgbClr val="0082CB"/>
      </a:accent1>
      <a:accent2>
        <a:srgbClr val="004165"/>
      </a:accent2>
      <a:accent3>
        <a:srgbClr val="265F7E"/>
      </a:accent3>
      <a:accent4>
        <a:srgbClr val="004165"/>
      </a:accent4>
      <a:accent5>
        <a:srgbClr val="005B8D"/>
      </a:accent5>
      <a:accent6>
        <a:srgbClr val="F47B20"/>
      </a:accent6>
      <a:hlink>
        <a:srgbClr val="005B8D"/>
      </a:hlink>
      <a:folHlink>
        <a:srgbClr val="F47B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7AF2C5C121F9448DCA233CC03C673C" ma:contentTypeVersion="4" ma:contentTypeDescription="Create a new document." ma:contentTypeScope="" ma:versionID="d9686d89eb31974550a316e6d548ddea">
  <xsd:schema xmlns:xsd="http://www.w3.org/2001/XMLSchema" xmlns:p="http://schemas.microsoft.com/office/2006/metadata/properties" targetNamespace="http://schemas.microsoft.com/office/2006/metadata/properties" ma:root="true" ma:fieldsID="bfb85531492299a443187b2d09fe2a1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65AD57AA-4DA0-47F1-8FED-9C84F0A451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EBBA4E-D582-4D66-93E1-D95B26DEDCA3}">
  <ds:schemaRefs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490F6F3-B7AF-4BE2-9CF9-646C071047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Planar_Corporate_Overview_(16x9)_March2012</Template>
  <TotalTime>12138</TotalTime>
  <Words>516</Words>
  <Application>Microsoft Office PowerPoint</Application>
  <PresentationFormat>On-screen Show (16:9)</PresentationFormat>
  <Paragraphs>111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Planar_Corporate_Overview_(16x9)_March2012</vt:lpstr>
      <vt:lpstr>Planar UltraRes™ Touch</vt:lpstr>
      <vt:lpstr>Planar UltraRes™ 4K Displays</vt:lpstr>
      <vt:lpstr>Industry’s Most Comprehensive Touch Line</vt:lpstr>
      <vt:lpstr>Industry’s Most Comprehensive Touch Line</vt:lpstr>
      <vt:lpstr>Planar UltraRes™ Touch</vt:lpstr>
      <vt:lpstr>Board Room Installation</vt:lpstr>
      <vt:lpstr>Public Display Installation</vt:lpstr>
      <vt:lpstr>UltraRes Touch Specifications</vt:lpstr>
      <vt:lpstr>Thank you!</vt:lpstr>
    </vt:vector>
  </TitlesOfParts>
  <Company>Planar Systems,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OVERVIEW</dc:title>
  <dc:creator>sseminario</dc:creator>
  <dc:description>PresentationLoad.com</dc:description>
  <cp:lastModifiedBy>sseminario</cp:lastModifiedBy>
  <cp:revision>706</cp:revision>
  <dcterms:created xsi:type="dcterms:W3CDTF">2012-07-26T04:59:31Z</dcterms:created>
  <dcterms:modified xsi:type="dcterms:W3CDTF">2013-06-09T20:39:14Z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0x0101001A7AF2C5C121F9448DCA233CC03C673C</vt:lpwstr>
  </property>
</Properties>
</file>