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4"/>
  </p:sldMasterIdLst>
  <p:notesMasterIdLst>
    <p:notesMasterId r:id="rId28"/>
  </p:notesMasterIdLst>
  <p:handoutMasterIdLst>
    <p:handoutMasterId r:id="rId29"/>
  </p:handoutMasterIdLst>
  <p:sldIdLst>
    <p:sldId id="516" r:id="rId5"/>
    <p:sldId id="419" r:id="rId6"/>
    <p:sldId id="482" r:id="rId7"/>
    <p:sldId id="422" r:id="rId8"/>
    <p:sldId id="481" r:id="rId9"/>
    <p:sldId id="423" r:id="rId10"/>
    <p:sldId id="483" r:id="rId11"/>
    <p:sldId id="369" r:id="rId12"/>
    <p:sldId id="487" r:id="rId13"/>
    <p:sldId id="517" r:id="rId14"/>
    <p:sldId id="485" r:id="rId15"/>
    <p:sldId id="427" r:id="rId16"/>
    <p:sldId id="447" r:id="rId17"/>
    <p:sldId id="486" r:id="rId18"/>
    <p:sldId id="434" r:id="rId19"/>
    <p:sldId id="407" r:id="rId20"/>
    <p:sldId id="433" r:id="rId21"/>
    <p:sldId id="430" r:id="rId22"/>
    <p:sldId id="431" r:id="rId23"/>
    <p:sldId id="488" r:id="rId24"/>
    <p:sldId id="420" r:id="rId25"/>
    <p:sldId id="491" r:id="rId26"/>
    <p:sldId id="515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D1D1D"/>
    <a:srgbClr val="333333"/>
    <a:srgbClr val="3B3B3B"/>
    <a:srgbClr val="2A2A2A"/>
    <a:srgbClr val="3D3D3D"/>
    <a:srgbClr val="4D4D4D"/>
    <a:srgbClr val="696969"/>
    <a:srgbClr val="414141"/>
    <a:srgbClr val="4949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82" autoAdjust="0"/>
    <p:restoredTop sz="93478" autoAdjust="0"/>
  </p:normalViewPr>
  <p:slideViewPr>
    <p:cSldViewPr snapToGrid="0" snapToObjects="1">
      <p:cViewPr>
        <p:scale>
          <a:sx n="100" d="100"/>
          <a:sy n="100" d="100"/>
        </p:scale>
        <p:origin x="-1860" y="-732"/>
      </p:cViewPr>
      <p:guideLst>
        <p:guide orient="horz" pos="1096"/>
        <p:guide orient="horz" pos="2163"/>
        <p:guide pos="192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006DE-E9EF-44A6-BBEC-7A06B59385F4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32810DC-25E7-47EE-B252-06E521AC49DF}" type="slidenum">
              <a:rPr lang="en-GB" sz="1300">
                <a:latin typeface="Myriad Pro" pitchFamily="34" charset="0"/>
              </a:rPr>
              <a:pPr algn="r" defTabSz="947738"/>
              <a:t>1</a:t>
            </a:fld>
            <a:endParaRPr lang="en-GB" sz="1300" dirty="0">
              <a:latin typeface="Myriad Pro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FPR (Film</a:t>
            </a:r>
            <a:r>
              <a:rPr lang="en-US" baseline="0" dirty="0" smtClean="0"/>
              <a:t> Pattern Retarder) technology – LG’s.   No flicker or cross-talk.  Horizontal interleave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 feet wide (3 wide)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2192" y="1245025"/>
            <a:ext cx="7398589" cy="2838895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84" y="1246501"/>
            <a:ext cx="6560911" cy="2522771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89" y="3842409"/>
            <a:ext cx="6585857" cy="457535"/>
          </a:xfr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2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0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3143" y="236492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7231" y="4545786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70468" y="4542044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oran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gra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521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78912" y="1289458"/>
            <a:ext cx="3874559" cy="279446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0" y="1697657"/>
            <a:ext cx="4579937" cy="6858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289956"/>
            <a:ext cx="4572000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0779" y="1264967"/>
            <a:ext cx="3874559" cy="2746945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13841" y="1648670"/>
            <a:ext cx="4579937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72822" y="1265635"/>
            <a:ext cx="4603976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00"/>
            </a:gs>
            <a:gs pos="0">
              <a:schemeClr val="bg1">
                <a:lumMod val="50000"/>
              </a:schemeClr>
            </a:gs>
            <a:gs pos="0">
              <a:srgbClr val="494949"/>
            </a:gs>
            <a:gs pos="39999">
              <a:srgbClr val="3B3B3B"/>
            </a:gs>
            <a:gs pos="69000">
              <a:srgbClr val="2A2A2A"/>
            </a:gs>
            <a:gs pos="88000">
              <a:srgbClr val="1D1D1D"/>
            </a:gs>
            <a:gs pos="98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ar bottom arc_16x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" y="3852873"/>
            <a:ext cx="9143993" cy="1290629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8913" y="90489"/>
            <a:ext cx="7772400" cy="51316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987576"/>
            <a:ext cx="7772400" cy="27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2" r:id="rId4"/>
    <p:sldLayoutId id="2147484543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5" r:id="rId12"/>
    <p:sldLayoutId id="2147484556" r:id="rId13"/>
    <p:sldLayoutId id="2147484557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/>
              <a:t>Planar UltraRes™ Professional 4K Displays</a:t>
            </a:r>
            <a:endParaRPr lang="en-US" sz="3600" cap="none" noProof="1" smtClean="0">
              <a:solidFill>
                <a:schemeClr val="accent3"/>
              </a:solidFill>
              <a:effectLst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noProof="1" smtClean="0"/>
              <a:t>September 2013</a:t>
            </a:r>
          </a:p>
        </p:txBody>
      </p:sp>
      <p:sp>
        <p:nvSpPr>
          <p:cNvPr id="4" name="Oval 3"/>
          <p:cNvSpPr/>
          <p:nvPr/>
        </p:nvSpPr>
        <p:spPr>
          <a:xfrm>
            <a:off x="323528" y="1998250"/>
            <a:ext cx="1872208" cy="668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18000"/>
                </a:schemeClr>
              </a:gs>
              <a:gs pos="51000">
                <a:schemeClr val="bg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 </a:t>
            </a:r>
            <a:r>
              <a:rPr lang="en-US" dirty="0" err="1" smtClean="0"/>
              <a:t>MediaPlex</a:t>
            </a:r>
            <a:r>
              <a:rPr lang="en-US" dirty="0" smtClean="0"/>
              <a:t>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Built-in Quad View and Scaling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5425" y="1249680"/>
            <a:ext cx="3805555" cy="685800"/>
          </a:xfrm>
        </p:spPr>
        <p:txBody>
          <a:bodyPr/>
          <a:lstStyle/>
          <a:p>
            <a:r>
              <a:rPr lang="en-US" sz="1600" dirty="0" smtClean="0"/>
              <a:t>Rotate between 8 directly connected sources in Quad View mode</a:t>
            </a:r>
          </a:p>
          <a:p>
            <a:r>
              <a:rPr lang="en-US" sz="1600" dirty="0" smtClean="0"/>
              <a:t>Downscale 4k or Upscale sub-1080 into a Full HD Quadrant</a:t>
            </a:r>
          </a:p>
          <a:p>
            <a:r>
              <a:rPr lang="en-US" sz="1600" dirty="0" smtClean="0"/>
              <a:t>Upscale any Quadrant into full screen 4K mode</a:t>
            </a:r>
          </a:p>
          <a:p>
            <a:r>
              <a:rPr lang="en-US" sz="1600" dirty="0" smtClean="0"/>
              <a:t>Provides an efficient use of the size and resolution of </a:t>
            </a:r>
            <a:r>
              <a:rPr lang="en-US" sz="1600" dirty="0" err="1" smtClean="0"/>
              <a:t>UltraRes</a:t>
            </a:r>
            <a:r>
              <a:rPr lang="en-US" sz="1600" dirty="0" smtClean="0"/>
              <a:t> with no external processors</a:t>
            </a:r>
          </a:p>
          <a:p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Planar-UltraRes-Quadra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900" y="749900"/>
            <a:ext cx="4664536" cy="32505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C000"/>
                </a:solidFill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Design Matters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3810" y="2722749"/>
            <a:ext cx="7246522" cy="685800"/>
          </a:xfrm>
        </p:spPr>
        <p:txBody>
          <a:bodyPr/>
          <a:lstStyle/>
          <a:p>
            <a:r>
              <a:rPr lang="en-US" sz="1600" dirty="0" smtClean="0"/>
              <a:t>Slim bezel</a:t>
            </a:r>
          </a:p>
          <a:p>
            <a:r>
              <a:rPr lang="en-US" sz="1600" dirty="0" smtClean="0"/>
              <a:t>Logo free</a:t>
            </a:r>
          </a:p>
          <a:p>
            <a:r>
              <a:rPr lang="en-US" sz="1600" dirty="0" smtClean="0"/>
              <a:t>Place-able IR sensor</a:t>
            </a:r>
          </a:p>
          <a:p>
            <a:r>
              <a:rPr lang="en-US" sz="1600" dirty="0" smtClean="0"/>
              <a:t>Metal bezel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4991854" y="2722749"/>
            <a:ext cx="41521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VESA or Planar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Profile™ mounting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noProof="0" dirty="0" smtClean="0">
                <a:latin typeface="Myriad Pro" pitchFamily="34" charset="0"/>
                <a:cs typeface="+mn-cs"/>
              </a:rPr>
              <a:t>Front service access.  Lockable.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Field serviceable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Easy connectivity access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Power failover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noProof="0" dirty="0" smtClean="0">
                <a:latin typeface="Myriad Pro" pitchFamily="34" charset="0"/>
                <a:cs typeface="+mn-cs"/>
              </a:rPr>
              <a:t>Fan-less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91" y="964983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sseminario\Documents\Products\4K\UltraRes 84 Project\4K Collateral\Images\From Stacey\UR84 back view line-revis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354" y="899795"/>
            <a:ext cx="3167901" cy="1849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Profile™ Mount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Slim mount with service access mode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Mounts ~3 inches from wall – ADA Compliant</a:t>
            </a:r>
          </a:p>
          <a:p>
            <a:r>
              <a:rPr lang="en-US" dirty="0" smtClean="0"/>
              <a:t>Locks in place</a:t>
            </a:r>
          </a:p>
          <a:p>
            <a:r>
              <a:rPr lang="en-US" dirty="0" smtClean="0"/>
              <a:t>Pivots open, kick-stand holds</a:t>
            </a:r>
          </a:p>
          <a:p>
            <a:r>
              <a:rPr lang="en-US" dirty="0" smtClean="0"/>
              <a:t>Access to cables</a:t>
            </a:r>
          </a:p>
          <a:p>
            <a:r>
              <a:rPr lang="en-US" dirty="0" smtClean="0"/>
              <a:t>Access to removable service panel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 descr="C:\Users\sseminario\Documents\Products\4K\UltraRes 84 Project\4K Collateral\Images\From Stacey\UR84 side view service line-revi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090" y="236962"/>
            <a:ext cx="2516230" cy="423235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740557" y="236962"/>
            <a:ext cx="430078" cy="4115582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6258779" y="-1459856"/>
            <a:ext cx="349436" cy="3488907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1255" y="114964"/>
            <a:ext cx="171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ceiling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8691" y="2026036"/>
            <a:ext cx="171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wall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C000"/>
                </a:solidFill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Versions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3499" y="1524000"/>
          <a:ext cx="631362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07"/>
                <a:gridCol w="1578407"/>
                <a:gridCol w="1578407"/>
                <a:gridCol w="1578407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UR8450-LX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UR8450-MX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UR8450-3D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Brightness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350 nits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500 nits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420 nits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3D Support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Orientation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Landscape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Landscape</a:t>
                      </a:r>
                      <a:r>
                        <a:rPr lang="en-US" sz="1400" baseline="0" dirty="0" smtClean="0">
                          <a:solidFill>
                            <a:srgbClr val="1D1D1D"/>
                          </a:solidFill>
                        </a:rPr>
                        <a:t> / Portrait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Landscape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Front Surface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Low-reflectance / matte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Low-reflectance / matte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Anti-reflectance</a:t>
                      </a:r>
                      <a:r>
                        <a:rPr lang="en-US" sz="1400" baseline="0" dirty="0" smtClean="0">
                          <a:solidFill>
                            <a:srgbClr val="1D1D1D"/>
                          </a:solidFill>
                        </a:rPr>
                        <a:t> / gloss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3499" y="3764280"/>
            <a:ext cx="631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Touch versions available for all UR8450 models.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 3D:  Easier and Better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8319" y="1712844"/>
            <a:ext cx="8179329" cy="685800"/>
          </a:xfrm>
        </p:spPr>
        <p:txBody>
          <a:bodyPr/>
          <a:lstStyle/>
          <a:p>
            <a:r>
              <a:rPr lang="en-US" dirty="0" smtClean="0"/>
              <a:t>Flicker-free, full resolution</a:t>
            </a:r>
          </a:p>
          <a:p>
            <a:r>
              <a:rPr lang="en-US" dirty="0" smtClean="0"/>
              <a:t>Continuous 1080 to each eye</a:t>
            </a:r>
          </a:p>
          <a:p>
            <a:r>
              <a:rPr lang="en-US" dirty="0" smtClean="0"/>
              <a:t>Low cost, reliable passive glasses</a:t>
            </a:r>
            <a:endParaRPr lang="en-US" dirty="0"/>
          </a:p>
          <a:p>
            <a:r>
              <a:rPr lang="en-US" dirty="0" smtClean="0"/>
              <a:t>Effortlessly move between 2D and 3D content with today’s latest generation graphics cards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532" y="0"/>
            <a:ext cx="4580468" cy="31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 Configurations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Horizontal wall configurations with Planar Profile™ tiling kit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61123" y="1295400"/>
            <a:ext cx="29283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Utilizes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Planar Profile</a:t>
            </a:r>
            <a:r>
              <a:rPr lang="en-US" dirty="0" smtClean="0">
                <a:latin typeface="Myriad Pro" pitchFamily="34" charset="0"/>
                <a:cs typeface="+mn-cs"/>
              </a:rPr>
              <a:t>™ mounting system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Myriad Pro" pitchFamily="34" charset="0"/>
                <a:cs typeface="+mn-cs"/>
              </a:rPr>
              <a:t>Tiling Kit assists in flush side-by-side alignment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Myriad Pro" pitchFamily="34" charset="0"/>
                <a:cs typeface="+mn-cs"/>
              </a:rPr>
              <a:t>Supports range of horizontal wall sizes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872" y="1170455"/>
            <a:ext cx="5527964" cy="320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Profile™ Tiling Kit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98" y="601137"/>
            <a:ext cx="3657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sseminario\Documents\Products\4K\UltraRes 84 Project\4K Collateral\Images\From Stacey\UR84 back view tiled 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493" y="109880"/>
            <a:ext cx="4295228" cy="3317007"/>
          </a:xfrm>
          <a:prstGeom prst="rect">
            <a:avLst/>
          </a:prstGeom>
          <a:noFill/>
        </p:spPr>
      </p:pic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6770" y="3489014"/>
            <a:ext cx="3452158" cy="685800"/>
          </a:xfrm>
        </p:spPr>
        <p:txBody>
          <a:bodyPr/>
          <a:lstStyle/>
          <a:p>
            <a:r>
              <a:rPr lang="en-US" sz="1600" dirty="0" smtClean="0"/>
              <a:t>Eliminates side extrusions</a:t>
            </a:r>
          </a:p>
          <a:p>
            <a:r>
              <a:rPr lang="en-US" sz="1600" dirty="0" smtClean="0"/>
              <a:t>Provides flush top and bottom extrusions</a:t>
            </a:r>
          </a:p>
          <a:p>
            <a:endParaRPr lang="en-US" sz="16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727575" y="3426887"/>
            <a:ext cx="41521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Template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assists with mount alignment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Myriad Pro" pitchFamily="34" charset="0"/>
                <a:cs typeface="+mn-cs"/>
              </a:rPr>
              <a:t>Tiling slide tightens and aligns adjoining displays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 Free-standing Pedestal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30" y="673418"/>
            <a:ext cx="45720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537" y="1421377"/>
            <a:ext cx="4795723" cy="244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5919" y="3070860"/>
            <a:ext cx="8179329" cy="685800"/>
          </a:xfrm>
        </p:spPr>
        <p:txBody>
          <a:bodyPr/>
          <a:lstStyle/>
          <a:p>
            <a:r>
              <a:rPr lang="en-US" dirty="0" smtClean="0"/>
              <a:t>Single and double-sided</a:t>
            </a:r>
          </a:p>
          <a:p>
            <a:r>
              <a:rPr lang="en-US" dirty="0" smtClean="0"/>
              <a:t>Service access mode</a:t>
            </a:r>
          </a:p>
          <a:p>
            <a:r>
              <a:rPr lang="en-US" dirty="0" smtClean="0"/>
              <a:t>Supports UR8450-MX 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solidFill>
                  <a:srgbClr val="FFC000"/>
                </a:solidFill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Display, Walks Softly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Breakthrough Large-Format Energy Efficiency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Lower power design using edge-Lit LED and passive cooling</a:t>
            </a:r>
          </a:p>
          <a:p>
            <a:r>
              <a:rPr lang="en-US" dirty="0" smtClean="0"/>
              <a:t>&lt;0.5Watt standby power usage</a:t>
            </a:r>
          </a:p>
          <a:p>
            <a:r>
              <a:rPr lang="en-US" dirty="0" smtClean="0"/>
              <a:t>Auto-off signal detection</a:t>
            </a:r>
          </a:p>
          <a:p>
            <a:r>
              <a:rPr lang="en-US" dirty="0" smtClean="0"/>
              <a:t>No lead or mercury</a:t>
            </a:r>
          </a:p>
          <a:p>
            <a:r>
              <a:rPr lang="en-US" dirty="0" smtClean="0"/>
              <a:t>Ultra-quiet fan-less operation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977" y="2164080"/>
            <a:ext cx="3357905" cy="18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Reasons Professionals Need </a:t>
            </a:r>
            <a:r>
              <a:rPr lang="en-US" dirty="0" err="1" smtClean="0"/>
              <a:t>UltraRes</a:t>
            </a:r>
            <a:r>
              <a:rPr lang="en-US" dirty="0" smtClean="0"/>
              <a:t>, Not a TV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593761"/>
            <a:ext cx="8179329" cy="685800"/>
          </a:xfrm>
        </p:spPr>
        <p:txBody>
          <a:bodyPr/>
          <a:lstStyle/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Electronics that support professional applications.</a:t>
            </a:r>
          </a:p>
          <a:p>
            <a:pPr marL="1166813" lvl="2" indent="-457200">
              <a:buNone/>
            </a:pPr>
            <a:r>
              <a:rPr lang="en-US" sz="1400" dirty="0" smtClean="0"/>
              <a:t>	4K @ 60Hz, Multi-output graphics card support – </a:t>
            </a:r>
            <a:r>
              <a:rPr lang="en-US" sz="1400" dirty="0" err="1" smtClean="0"/>
              <a:t>nVidia</a:t>
            </a:r>
            <a:r>
              <a:rPr lang="en-US" sz="1400" dirty="0" smtClean="0"/>
              <a:t>, AMD,  Windowing processor support.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10bit color – true end-to-end implementation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Slimmest mounting profile and ADA compliant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In-place service access mode (hinge and kickstand)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Fail-over power redundancy 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Quiet operation – </a:t>
            </a:r>
            <a:r>
              <a:rPr lang="en-US" sz="1400" dirty="0" err="1" smtClean="0"/>
              <a:t>Fanless</a:t>
            </a:r>
            <a:endParaRPr lang="en-US" sz="1400" dirty="0" smtClean="0"/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Full serial command set, LAN and RS232, SNMP support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Built-in Quad View to view multiple sources (</a:t>
            </a:r>
            <a:r>
              <a:rPr lang="en-US" sz="1400" dirty="0" err="1" smtClean="0"/>
              <a:t>UltraRes</a:t>
            </a:r>
            <a:r>
              <a:rPr lang="en-US" sz="1400" dirty="0" smtClean="0"/>
              <a:t> </a:t>
            </a:r>
            <a:r>
              <a:rPr lang="en-US" sz="1400" dirty="0" err="1" smtClean="0"/>
              <a:t>MediaPlex</a:t>
            </a:r>
            <a:r>
              <a:rPr lang="en-US" sz="1400" smtClean="0"/>
              <a:t>)</a:t>
            </a:r>
            <a:endParaRPr lang="en-US" sz="1400" dirty="0" smtClean="0"/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Horizontal tiling kit 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Portrait orientation support (signage applications)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3 panel options to meet specific needs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Multi-Touch available for all 3 versions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1400" dirty="0" smtClean="0"/>
              <a:t>Warranty and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2463" y="4863704"/>
            <a:ext cx="2895600" cy="2003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Image Quality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obvious stuff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8428" y="3579791"/>
            <a:ext cx="256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84” </a:t>
            </a:r>
            <a:r>
              <a:rPr lang="en-US" sz="1600" dirty="0" err="1" smtClean="0">
                <a:solidFill>
                  <a:srgbClr val="FFC000"/>
                </a:solidFill>
                <a:latin typeface="+mn-lt"/>
              </a:rPr>
              <a:t>UltraRes</a:t>
            </a: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™</a:t>
            </a:r>
          </a:p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4x the pixel density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4360682" y="2318083"/>
            <a:ext cx="377687" cy="438753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1" y="1257596"/>
            <a:ext cx="3692871" cy="22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470" y="1342773"/>
            <a:ext cx="3426490" cy="2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024918" y="3579791"/>
            <a:ext cx="2563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80” Full HD Display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Image Quality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obvious stuff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284" y="1645907"/>
            <a:ext cx="3011916" cy="16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874284" y="1645907"/>
            <a:ext cx="3011916" cy="1694666"/>
          </a:xfrm>
          <a:prstGeom prst="rect">
            <a:avLst/>
          </a:prstGeom>
          <a:noFill/>
          <a:ln w="57150">
            <a:solidFill>
              <a:srgbClr val="1D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1"/>
            <a:endCxn id="13" idx="3"/>
          </p:cNvCxnSpPr>
          <p:nvPr/>
        </p:nvCxnSpPr>
        <p:spPr>
          <a:xfrm>
            <a:off x="874284" y="2493240"/>
            <a:ext cx="3011916" cy="0"/>
          </a:xfrm>
          <a:prstGeom prst="line">
            <a:avLst/>
          </a:prstGeom>
          <a:ln w="57150"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0"/>
            <a:endCxn id="13" idx="2"/>
          </p:cNvCxnSpPr>
          <p:nvPr/>
        </p:nvCxnSpPr>
        <p:spPr>
          <a:xfrm>
            <a:off x="2380242" y="1645907"/>
            <a:ext cx="0" cy="1694666"/>
          </a:xfrm>
          <a:prstGeom prst="line">
            <a:avLst/>
          </a:prstGeom>
          <a:ln w="57150"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9863" y="3381418"/>
            <a:ext cx="331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2x2 46” Full HD SNB displays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89" y="1645907"/>
            <a:ext cx="3083712" cy="17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5060989" y="1645907"/>
            <a:ext cx="3083711" cy="1735061"/>
          </a:xfrm>
          <a:prstGeom prst="rect">
            <a:avLst/>
          </a:prstGeom>
          <a:noFill/>
          <a:ln w="57150">
            <a:solidFill>
              <a:srgbClr val="1D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62029" y="3381418"/>
            <a:ext cx="230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84” </a:t>
            </a:r>
            <a:r>
              <a:rPr lang="en-US" sz="1600" dirty="0" err="1" smtClean="0">
                <a:solidFill>
                  <a:srgbClr val="FFC000"/>
                </a:solidFill>
                <a:latin typeface="+mn-lt"/>
              </a:rPr>
              <a:t>UltraRes</a:t>
            </a:r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™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4367523" y="2363441"/>
            <a:ext cx="377687" cy="438753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7516" y="3648808"/>
            <a:ext cx="121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6.7 ft x 3.8 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08283" y="3676380"/>
            <a:ext cx="121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6.3 ft x 3.6 ft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7430" y="3961594"/>
            <a:ext cx="4006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+mn-lt"/>
              </a:rPr>
              <a:t>Similar size, Same resolution, no bezels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Image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less obvious stuff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1212716"/>
            <a:ext cx="8179329" cy="685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120Hz response rate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True 10bit color depth support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Configurable local dimming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Support for 4K @ 60Hz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brightness option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Continuous stereo passive glasses 3D option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Built-in quad view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quality up-scaling and down-scaling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5993" y="1212716"/>
            <a:ext cx="257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= Planar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UltraRes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™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</a:rPr>
              <a:t>Advanced industrial design for function and style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Resolution-rich Commercial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588896"/>
            <a:ext cx="8476986" cy="802581"/>
          </a:xfrm>
        </p:spPr>
        <p:txBody>
          <a:bodyPr/>
          <a:lstStyle/>
          <a:p>
            <a:pPr marL="525463" indent="-457200">
              <a:buNone/>
            </a:pPr>
            <a:r>
              <a:rPr lang="en-US" dirty="0" smtClean="0"/>
              <a:t>Industrial</a:t>
            </a:r>
          </a:p>
          <a:p>
            <a:pPr lvl="1"/>
            <a:r>
              <a:rPr lang="en-US" sz="1600" dirty="0" smtClean="0"/>
              <a:t>Geospatial – satellite surveillance, mapping</a:t>
            </a:r>
          </a:p>
          <a:p>
            <a:pPr lvl="1"/>
            <a:r>
              <a:rPr lang="en-US" sz="1600" dirty="0" smtClean="0"/>
              <a:t>Oil/gas – exploration, production management</a:t>
            </a:r>
          </a:p>
          <a:p>
            <a:pPr lvl="1"/>
            <a:r>
              <a:rPr lang="en-US" sz="1600" dirty="0" smtClean="0"/>
              <a:t>Process control – power distribution management</a:t>
            </a:r>
          </a:p>
          <a:p>
            <a:pPr lvl="1"/>
            <a:r>
              <a:rPr lang="en-US" sz="1600" dirty="0" smtClean="0"/>
              <a:t>CAD – aerospace, engineering, design, architecture</a:t>
            </a:r>
          </a:p>
          <a:p>
            <a:pPr lvl="1"/>
            <a:r>
              <a:rPr lang="en-US" sz="1600" dirty="0" smtClean="0"/>
              <a:t>Visualization / Simulation</a:t>
            </a:r>
          </a:p>
          <a:p>
            <a:pPr lvl="1"/>
            <a:r>
              <a:rPr lang="en-US" sz="1600" dirty="0" smtClean="0"/>
              <a:t>Medical imaging</a:t>
            </a:r>
          </a:p>
          <a:p>
            <a:pPr lvl="1"/>
            <a:r>
              <a:rPr lang="en-US" sz="1600" dirty="0" smtClean="0"/>
              <a:t>Digital post-production proofing and monitoring (broadcast)</a:t>
            </a:r>
          </a:p>
          <a:p>
            <a:pPr lvl="1"/>
            <a:r>
              <a:rPr lang="en-US" sz="1600" dirty="0" smtClean="0"/>
              <a:t>Scientific – university and commercial use </a:t>
            </a:r>
          </a:p>
          <a:p>
            <a:pPr lvl="1"/>
            <a:r>
              <a:rPr lang="en-US" sz="1600" dirty="0" smtClean="0"/>
              <a:t>Control Room – side-by-side with windowing</a:t>
            </a:r>
          </a:p>
          <a:p>
            <a:pPr lvl="1"/>
            <a:r>
              <a:rPr lang="en-US" sz="1600" dirty="0" smtClean="0"/>
              <a:t>Conference Room / Decision Room – business information and analysis</a:t>
            </a:r>
          </a:p>
          <a:p>
            <a:pPr>
              <a:buNone/>
            </a:pPr>
            <a:r>
              <a:rPr lang="en-US" dirty="0" smtClean="0"/>
              <a:t>Branding</a:t>
            </a:r>
          </a:p>
          <a:p>
            <a:pPr lvl="1"/>
            <a:r>
              <a:rPr lang="en-US" sz="1600" dirty="0" smtClean="0"/>
              <a:t>Digital Signage / Branding – Retail, Movie Poster..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-575883"/>
            <a:ext cx="8203523" cy="46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™ Electronics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Designed for commercial applications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64671" y="2282342"/>
            <a:ext cx="8179329" cy="685800"/>
          </a:xfrm>
        </p:spPr>
        <p:txBody>
          <a:bodyPr/>
          <a:lstStyle/>
          <a:p>
            <a:r>
              <a:rPr lang="en-US" dirty="0" smtClean="0"/>
              <a:t>4 x HDMI 1.4a</a:t>
            </a:r>
          </a:p>
          <a:p>
            <a:r>
              <a:rPr lang="en-US" dirty="0" smtClean="0"/>
              <a:t>4 x </a:t>
            </a:r>
            <a:r>
              <a:rPr lang="en-US" dirty="0" err="1" smtClean="0"/>
              <a:t>DisplayPort</a:t>
            </a:r>
            <a:r>
              <a:rPr lang="en-US" dirty="0" smtClean="0"/>
              <a:t> 1.1</a:t>
            </a:r>
          </a:p>
          <a:p>
            <a:r>
              <a:rPr lang="en-US" dirty="0" smtClean="0"/>
              <a:t>LAN, USB and Serial</a:t>
            </a:r>
          </a:p>
          <a:p>
            <a:r>
              <a:rPr lang="en-US" dirty="0" smtClean="0"/>
              <a:t>Multi-head input:  Up to 4K @ 60Hz</a:t>
            </a:r>
          </a:p>
          <a:p>
            <a:r>
              <a:rPr lang="en-US" dirty="0" smtClean="0"/>
              <a:t>Single input:  Up to 4K @ 30Hz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ar_Corporate_Overview_(16x9)_March2012">
  <a:themeElements>
    <a:clrScheme name="Planar Black Background">
      <a:dk1>
        <a:srgbClr val="FFFFFF"/>
      </a:dk1>
      <a:lt1>
        <a:srgbClr val="FFFFFF"/>
      </a:lt1>
      <a:dk2>
        <a:srgbClr val="004165"/>
      </a:dk2>
      <a:lt2>
        <a:srgbClr val="FFFFFF"/>
      </a:lt2>
      <a:accent1>
        <a:srgbClr val="005B8D"/>
      </a:accent1>
      <a:accent2>
        <a:srgbClr val="0082CB"/>
      </a:accent2>
      <a:accent3>
        <a:srgbClr val="F47B20"/>
      </a:accent3>
      <a:accent4>
        <a:srgbClr val="004165"/>
      </a:accent4>
      <a:accent5>
        <a:srgbClr val="005B8D"/>
      </a:accent5>
      <a:accent6>
        <a:srgbClr val="F47B20"/>
      </a:accent6>
      <a:hlink>
        <a:srgbClr val="F47B20"/>
      </a:hlink>
      <a:folHlink>
        <a:srgbClr val="0082CB"/>
      </a:folHlink>
    </a:clrScheme>
    <a:fontScheme name="Planar">
      <a:majorFont>
        <a:latin typeface="Bell Gothic Std Black"/>
        <a:ea typeface=""/>
        <a:cs typeface=""/>
      </a:majorFont>
      <a:minorFont>
        <a:latin typeface="Myriad Pro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AF2C5C121F9448DCA233CC03C673C" ma:contentTypeVersion="4" ma:contentTypeDescription="Create a new document." ma:contentTypeScope="" ma:versionID="d9686d89eb31974550a316e6d548ddea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0F6F3-B7AF-4BE2-9CF9-646C0710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3EBBA4E-D582-4D66-93E1-D95B26DEDCA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Planar_Corporate_Overview_(16x9)_March2012</Template>
  <TotalTime>10450</TotalTime>
  <Words>953</Words>
  <Application>Microsoft Office PowerPoint</Application>
  <PresentationFormat>On-screen Show (16:9)</PresentationFormat>
  <Paragraphs>233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Planar_Corporate_Overview_(16x9)_March2012</vt:lpstr>
      <vt:lpstr>Planar UltraRes™ Professional 4K Displays</vt:lpstr>
      <vt:lpstr>Planar UltraRes™ 4K Displays</vt:lpstr>
      <vt:lpstr>Planar UltraRes™ 4K Displays</vt:lpstr>
      <vt:lpstr>Outstanding Image Quality </vt:lpstr>
      <vt:lpstr>Outstanding Image Quality </vt:lpstr>
      <vt:lpstr>Outstanding Image Quality</vt:lpstr>
      <vt:lpstr>Planar UltraRes™ 4K Displays</vt:lpstr>
      <vt:lpstr>Resolution-rich Commercial Applications</vt:lpstr>
      <vt:lpstr>UltraRes™ Electronics</vt:lpstr>
      <vt:lpstr>UltraRes MediaPlex Software</vt:lpstr>
      <vt:lpstr>Planar UltraRes™ 4K Displays</vt:lpstr>
      <vt:lpstr>Industrial Design Matters</vt:lpstr>
      <vt:lpstr>Planar Profile™ Mount</vt:lpstr>
      <vt:lpstr>Planar UltraRes™ 4K Displays</vt:lpstr>
      <vt:lpstr>Planar UltraRes™ Versions</vt:lpstr>
      <vt:lpstr>UltraRes 3D:  Easier and Better</vt:lpstr>
      <vt:lpstr>Wall  Configurations</vt:lpstr>
      <vt:lpstr>Planar Profile™ Tiling Kit</vt:lpstr>
      <vt:lpstr>UltraRes Free-standing Pedestal </vt:lpstr>
      <vt:lpstr>Planar UltraRes™ 4K Displays</vt:lpstr>
      <vt:lpstr>Big Display, Walks Softly</vt:lpstr>
      <vt:lpstr>13 Reasons Professionals Need UltraRes, Not a TV</vt:lpstr>
      <vt:lpstr>Thank you!</vt:lpstr>
    </vt:vector>
  </TitlesOfParts>
  <Company>Planar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sseminario</dc:creator>
  <dc:description>PresentationLoad.com</dc:description>
  <cp:lastModifiedBy>smoore</cp:lastModifiedBy>
  <cp:revision>622</cp:revision>
  <dcterms:created xsi:type="dcterms:W3CDTF">2012-07-26T04:59:31Z</dcterms:created>
  <dcterms:modified xsi:type="dcterms:W3CDTF">2013-09-06T20:50:21Z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0x0101001A7AF2C5C121F9448DCA233CC03C673C</vt:lpwstr>
  </property>
</Properties>
</file>