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25" r:id="rId4"/>
  </p:sldMasterIdLst>
  <p:notesMasterIdLst>
    <p:notesMasterId r:id="rId30"/>
  </p:notesMasterIdLst>
  <p:handoutMasterIdLst>
    <p:handoutMasterId r:id="rId31"/>
  </p:handoutMasterIdLst>
  <p:sldIdLst>
    <p:sldId id="516" r:id="rId5"/>
    <p:sldId id="419" r:id="rId6"/>
    <p:sldId id="482" r:id="rId7"/>
    <p:sldId id="422" r:id="rId8"/>
    <p:sldId id="481" r:id="rId9"/>
    <p:sldId id="423" r:id="rId10"/>
    <p:sldId id="483" r:id="rId11"/>
    <p:sldId id="369" r:id="rId12"/>
    <p:sldId id="425" r:id="rId13"/>
    <p:sldId id="484" r:id="rId14"/>
    <p:sldId id="426" r:id="rId15"/>
    <p:sldId id="487" r:id="rId16"/>
    <p:sldId id="485" r:id="rId17"/>
    <p:sldId id="427" r:id="rId18"/>
    <p:sldId id="447" r:id="rId19"/>
    <p:sldId id="486" r:id="rId20"/>
    <p:sldId id="434" r:id="rId21"/>
    <p:sldId id="407" r:id="rId22"/>
    <p:sldId id="433" r:id="rId23"/>
    <p:sldId id="430" r:id="rId24"/>
    <p:sldId id="431" r:id="rId25"/>
    <p:sldId id="488" r:id="rId26"/>
    <p:sldId id="420" r:id="rId27"/>
    <p:sldId id="491" r:id="rId28"/>
    <p:sldId id="515" r:id="rId29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1D1D"/>
    <a:srgbClr val="FF6600"/>
    <a:srgbClr val="333333"/>
    <a:srgbClr val="3B3B3B"/>
    <a:srgbClr val="2A2A2A"/>
    <a:srgbClr val="3D3D3D"/>
    <a:srgbClr val="4D4D4D"/>
    <a:srgbClr val="696969"/>
    <a:srgbClr val="414141"/>
    <a:srgbClr val="49494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3082" autoAdjust="0"/>
    <p:restoredTop sz="93478" autoAdjust="0"/>
  </p:normalViewPr>
  <p:slideViewPr>
    <p:cSldViewPr snapToGrid="0" snapToObjects="1">
      <p:cViewPr>
        <p:scale>
          <a:sx n="125" d="100"/>
          <a:sy n="125" d="100"/>
        </p:scale>
        <p:origin x="-504" y="-330"/>
      </p:cViewPr>
      <p:guideLst>
        <p:guide orient="horz" pos="1096"/>
        <p:guide orient="horz" pos="2163"/>
        <p:guide pos="1925"/>
        <p:guide pos="383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noProof="1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noProof="1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noProof="1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noProof="1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A17669A-5BB7-4D94-B429-607C76D7E0D9}" type="slidenum">
              <a:rPr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F7B9195-2302-403D-B502-E5C28785365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F006DE-E9EF-44A6-BBEC-7A06B59385F4}" type="slidenum">
              <a:rPr lang="de-DE" smtClean="0"/>
              <a:pPr>
                <a:defRPr/>
              </a:pPr>
              <a:t>1</a:t>
            </a:fld>
            <a:endParaRPr lang="de-DE" smtClean="0"/>
          </a:p>
        </p:txBody>
      </p:sp>
      <p:sp>
        <p:nvSpPr>
          <p:cNvPr id="55299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332810DC-25E7-47EE-B252-06E521AC49DF}" type="slidenum">
              <a:rPr lang="en-GB" sz="1300">
                <a:latin typeface="Myriad Pro" pitchFamily="34" charset="0"/>
              </a:rPr>
              <a:pPr algn="r" defTabSz="947738"/>
              <a:t>1</a:t>
            </a:fld>
            <a:endParaRPr lang="en-GB" sz="1300" dirty="0">
              <a:latin typeface="Myriad Pro" pitchFamily="34" charset="0"/>
            </a:endParaRPr>
          </a:p>
        </p:txBody>
      </p:sp>
      <p:sp>
        <p:nvSpPr>
          <p:cNvPr id="553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7588" cy="3430588"/>
          </a:xfrm>
          <a:ln/>
        </p:spPr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LX46HD 2x2 w/cables. .$19.5K List     vs. $23K and $26K list</a:t>
            </a:r>
            <a:r>
              <a:rPr lang="en-US" baseline="0" dirty="0" smtClean="0"/>
              <a:t> UR w/mount</a:t>
            </a:r>
            <a:endParaRPr lang="en-US" dirty="0" smtClean="0"/>
          </a:p>
          <a:p>
            <a:r>
              <a:rPr lang="en-US" dirty="0" smtClean="0"/>
              <a:t>MX46HD 2x2 w/cables . $25K list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7B9195-2302-403D-B502-E5C287853655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7B9195-2302-403D-B502-E5C287853655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RED Digital Cinema  - EPIC</a:t>
            </a:r>
          </a:p>
          <a:p>
            <a:r>
              <a:rPr lang="en-US" dirty="0" smtClean="0"/>
              <a:t>Canon</a:t>
            </a:r>
            <a:r>
              <a:rPr lang="en-US" baseline="0" dirty="0" smtClean="0"/>
              <a:t> EOS c500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7B9195-2302-403D-B502-E5C287853655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7B9195-2302-403D-B502-E5C287853655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Uses FPR (Film</a:t>
            </a:r>
            <a:r>
              <a:rPr lang="en-US" baseline="0" dirty="0" smtClean="0"/>
              <a:t> Pattern Retarder) technology – LG’s.   No flicker or cross-talk.  Horizontal interleave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7B9195-2302-403D-B502-E5C287853655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19 feet wide (3 wide)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7B9195-2302-403D-B502-E5C287853655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>
            <a:spLocks noGrp="1"/>
          </p:cNvSpPr>
          <p:nvPr>
            <p:ph type="ctrTitle"/>
          </p:nvPr>
        </p:nvSpPr>
        <p:spPr>
          <a:xfrm>
            <a:off x="653143" y="2147213"/>
            <a:ext cx="7772400" cy="454479"/>
          </a:xfrm>
        </p:spPr>
        <p:txBody>
          <a:bodyPr anchor="b"/>
          <a:lstStyle>
            <a:lvl1pPr marR="9144" algn="l">
              <a:defRPr sz="2800" b="1" cap="all" spc="0" baseline="0">
                <a:solidFill>
                  <a:schemeClr val="bg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ubtitle 8"/>
          <p:cNvSpPr>
            <a:spLocks noGrp="1"/>
          </p:cNvSpPr>
          <p:nvPr>
            <p:ph type="subTitle" idx="1"/>
          </p:nvPr>
        </p:nvSpPr>
        <p:spPr>
          <a:xfrm>
            <a:off x="653143" y="2667005"/>
            <a:ext cx="7772400" cy="329293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  <a:latin typeface="Myriad Pro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arge picture and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72192" y="1245025"/>
            <a:ext cx="7398589" cy="2838895"/>
          </a:xfrm>
          <a:noFill/>
          <a:ln>
            <a:solidFill>
              <a:schemeClr val="bg1"/>
            </a:solidFill>
          </a:ln>
        </p:spPr>
        <p:txBody>
          <a:bodyPr/>
          <a:lstStyle>
            <a:lvl1pPr>
              <a:defRPr>
                <a:latin typeface="Myriad Pro" pitchFamily="34" charset="0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62764" y="138909"/>
            <a:ext cx="7772400" cy="4643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163972" y="686014"/>
            <a:ext cx="8678862" cy="373568"/>
          </a:xfrm>
        </p:spPr>
        <p:txBody>
          <a:bodyPr/>
          <a:lstStyle>
            <a:lvl1pPr>
              <a:buNone/>
              <a:defRPr sz="2400" b="0">
                <a:latin typeface="Myriad Pro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72188" y="4804343"/>
            <a:ext cx="2895600" cy="200369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Confidential | Planar Systems</a:t>
            </a:r>
            <a:endParaRPr lang="en-US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25425" y="4800601"/>
            <a:ext cx="427038" cy="163289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fld id="{610A0BCD-70B4-4B9D-BC9B-42A87D9211B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rge picture and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233284" y="1246501"/>
            <a:ext cx="6560911" cy="2522771"/>
          </a:xfrm>
          <a:noFill/>
          <a:ln>
            <a:solidFill>
              <a:schemeClr val="bg1"/>
            </a:solidFill>
          </a:ln>
        </p:spPr>
        <p:txBody>
          <a:bodyPr/>
          <a:lstStyle>
            <a:lvl1pPr>
              <a:defRPr>
                <a:latin typeface="Myriad Pro" pitchFamily="34" charset="0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62764" y="138909"/>
            <a:ext cx="7772400" cy="4643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163972" y="686014"/>
            <a:ext cx="8678862" cy="373568"/>
          </a:xfrm>
        </p:spPr>
        <p:txBody>
          <a:bodyPr/>
          <a:lstStyle>
            <a:lvl1pPr>
              <a:buNone/>
              <a:defRPr sz="2400" b="0">
                <a:latin typeface="Myriad Pro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72188" y="4804343"/>
            <a:ext cx="2895600" cy="200369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Confidential | Planar Systems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25425" y="4800601"/>
            <a:ext cx="427038" cy="163289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fld id="{610A0BCD-70B4-4B9D-BC9B-42A87D9211B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1230089" y="3842409"/>
            <a:ext cx="6585857" cy="457535"/>
          </a:xfrm>
        </p:spPr>
        <p:txBody>
          <a:bodyPr/>
          <a:lstStyle>
            <a:lvl1pPr>
              <a:buNone/>
              <a:defRPr>
                <a:latin typeface="Myriad Pro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bottom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62764" y="138909"/>
            <a:ext cx="7772400" cy="4643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163972" y="686014"/>
            <a:ext cx="8678862" cy="373568"/>
          </a:xfrm>
        </p:spPr>
        <p:txBody>
          <a:bodyPr/>
          <a:lstStyle>
            <a:lvl1pPr>
              <a:buNone/>
              <a:defRPr sz="2400" b="0">
                <a:latin typeface="Myriad Pro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72188" y="4804343"/>
            <a:ext cx="2895600" cy="200369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Confidential | Planar Systems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25425" y="4800601"/>
            <a:ext cx="427038" cy="163289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fld id="{610A0BCD-70B4-4B9D-BC9B-42A87D9211B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30" y="109880"/>
            <a:ext cx="7772400" cy="43894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38574" y="626706"/>
            <a:ext cx="8678862" cy="360869"/>
          </a:xfrm>
        </p:spPr>
        <p:txBody>
          <a:bodyPr/>
          <a:lstStyle>
            <a:lvl1pPr>
              <a:buNone/>
              <a:defRPr sz="2400" b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515939" y="1320389"/>
            <a:ext cx="8179329" cy="6858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72188" y="4804342"/>
            <a:ext cx="2895600" cy="200369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Confidential | Planar Systems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25425" y="4800600"/>
            <a:ext cx="427038" cy="163289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10A0BCD-70B4-4B9D-BC9B-42A87D9211B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Ending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53143" y="2364923"/>
            <a:ext cx="7772400" cy="454479"/>
          </a:xfrm>
        </p:spPr>
        <p:txBody>
          <a:bodyPr anchor="b"/>
          <a:lstStyle>
            <a:lvl1pPr marR="9144" algn="l">
              <a:defRPr sz="2800" b="1" cap="all" spc="0" baseline="0">
                <a:solidFill>
                  <a:schemeClr val="bg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17231" y="4545786"/>
            <a:ext cx="2895600" cy="200369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Confidential | Planar Systems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70468" y="4542044"/>
            <a:ext cx="427038" cy="163289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fld id="{610A0BCD-70B4-4B9D-BC9B-42A87D9211B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-oran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7"/>
          <p:cNvSpPr>
            <a:spLocks noGrp="1"/>
          </p:cNvSpPr>
          <p:nvPr>
            <p:ph type="ctrTitle"/>
          </p:nvPr>
        </p:nvSpPr>
        <p:spPr>
          <a:xfrm>
            <a:off x="653143" y="2147213"/>
            <a:ext cx="7772400" cy="454479"/>
          </a:xfrm>
        </p:spPr>
        <p:txBody>
          <a:bodyPr anchor="b"/>
          <a:lstStyle>
            <a:lvl1pPr marR="9144" algn="l">
              <a:defRPr sz="2800" b="1" cap="all" spc="0" baseline="0">
                <a:solidFill>
                  <a:schemeClr val="bg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ubtitle 8"/>
          <p:cNvSpPr>
            <a:spLocks noGrp="1"/>
          </p:cNvSpPr>
          <p:nvPr>
            <p:ph type="subTitle" idx="1"/>
          </p:nvPr>
        </p:nvSpPr>
        <p:spPr>
          <a:xfrm>
            <a:off x="653143" y="2667005"/>
            <a:ext cx="7772400" cy="329293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  <a:latin typeface="Myriad Pro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-gra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/>
          <p:cNvSpPr>
            <a:spLocks noGrp="1"/>
          </p:cNvSpPr>
          <p:nvPr>
            <p:ph type="ctrTitle"/>
          </p:nvPr>
        </p:nvSpPr>
        <p:spPr>
          <a:xfrm>
            <a:off x="653143" y="2147213"/>
            <a:ext cx="7772400" cy="454479"/>
          </a:xfrm>
        </p:spPr>
        <p:txBody>
          <a:bodyPr anchor="b"/>
          <a:lstStyle>
            <a:lvl1pPr marR="9144" algn="l">
              <a:defRPr sz="2800" b="1" cap="all" spc="0" baseline="0">
                <a:solidFill>
                  <a:schemeClr val="bg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ubtitle 8"/>
          <p:cNvSpPr>
            <a:spLocks noGrp="1"/>
          </p:cNvSpPr>
          <p:nvPr>
            <p:ph type="subTitle" idx="1"/>
          </p:nvPr>
        </p:nvSpPr>
        <p:spPr>
          <a:xfrm>
            <a:off x="653143" y="2667005"/>
            <a:ext cx="7772400" cy="329293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  <a:latin typeface="Myriad Pro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72188" y="4804343"/>
            <a:ext cx="2895600" cy="200369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Confidential | Planar Systems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25425" y="4800601"/>
            <a:ext cx="427038" cy="163289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fld id="{610A0BCD-70B4-4B9D-BC9B-42A87D9211B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2764" y="138910"/>
            <a:ext cx="7772400" cy="52149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72188" y="4804343"/>
            <a:ext cx="2895600" cy="200369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Confidential | Planar Systems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25425" y="4800601"/>
            <a:ext cx="427038" cy="163289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fld id="{610A0BCD-70B4-4B9D-BC9B-42A87D9211B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660403" y="1218804"/>
            <a:ext cx="8195733" cy="685800"/>
          </a:xfrm>
        </p:spPr>
        <p:txBody>
          <a:bodyPr/>
          <a:lstStyle>
            <a:lvl1pPr>
              <a:defRPr sz="1600">
                <a:latin typeface="Myriad Pro" pitchFamily="34" charset="0"/>
              </a:defRPr>
            </a:lvl1pPr>
            <a:lvl2pPr>
              <a:defRPr sz="1600">
                <a:latin typeface="Myriad Pro" pitchFamily="34" charset="0"/>
              </a:defRPr>
            </a:lvl2pPr>
            <a:lvl3pPr>
              <a:defRPr sz="1600">
                <a:latin typeface="Myriad Pro" pitchFamily="34" charset="0"/>
              </a:defRPr>
            </a:lvl3pPr>
            <a:lvl4pPr>
              <a:defRPr sz="1600">
                <a:latin typeface="Myriad Pro" pitchFamily="34" charset="0"/>
              </a:defRPr>
            </a:lvl4pPr>
            <a:lvl5pPr>
              <a:defRPr sz="1600">
                <a:latin typeface="Myriad Pro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62764" y="138909"/>
            <a:ext cx="7772400" cy="4643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63972" y="686014"/>
            <a:ext cx="8678862" cy="373568"/>
          </a:xfrm>
        </p:spPr>
        <p:txBody>
          <a:bodyPr/>
          <a:lstStyle>
            <a:lvl1pPr>
              <a:buNone/>
              <a:defRPr sz="2000" b="0">
                <a:latin typeface="Myriad Pro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72188" y="4804343"/>
            <a:ext cx="2895600" cy="200369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Confidential | Planar Systems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25425" y="4800601"/>
            <a:ext cx="427038" cy="163289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fld id="{610A0BCD-70B4-4B9D-BC9B-42A87D9211B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660403" y="1218804"/>
            <a:ext cx="8195733" cy="685800"/>
          </a:xfrm>
        </p:spPr>
        <p:txBody>
          <a:bodyPr/>
          <a:lstStyle>
            <a:lvl1pPr>
              <a:buNone/>
              <a:defRPr sz="1600">
                <a:latin typeface="Myriad Pro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62764" y="138909"/>
            <a:ext cx="7772400" cy="4643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63972" y="686014"/>
            <a:ext cx="8678862" cy="373568"/>
          </a:xfrm>
        </p:spPr>
        <p:txBody>
          <a:bodyPr/>
          <a:lstStyle>
            <a:lvl1pPr>
              <a:buNone/>
              <a:defRPr sz="2000" b="0">
                <a:latin typeface="Myriad Pro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72188" y="4804343"/>
            <a:ext cx="2895600" cy="200369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Confidential | Planar Systems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25425" y="4800601"/>
            <a:ext cx="427038" cy="163289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fld id="{610A0BCD-70B4-4B9D-BC9B-42A87D9211B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(left)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1885950"/>
            <a:ext cx="48260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7663" indent="-347663">
              <a:buClr>
                <a:schemeClr val="accent6"/>
              </a:buClr>
              <a:buFont typeface="Wingdings" pitchFamily="2" charset="2"/>
              <a:buChar char="§"/>
              <a:defRPr/>
            </a:pPr>
            <a:endParaRPr lang="en-US" dirty="0">
              <a:latin typeface="Myriad Pro" pitchFamily="34" charset="0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578912" y="1289458"/>
            <a:ext cx="3874559" cy="2794460"/>
          </a:xfrm>
          <a:ln>
            <a:solidFill>
              <a:schemeClr val="bg1"/>
            </a:solidFill>
          </a:ln>
        </p:spPr>
        <p:txBody>
          <a:bodyPr/>
          <a:lstStyle>
            <a:lvl1pPr>
              <a:defRPr>
                <a:latin typeface="Myriad Pro" pitchFamily="34" charset="0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530240" y="1697657"/>
            <a:ext cx="4579937" cy="685800"/>
          </a:xfrm>
        </p:spPr>
        <p:txBody>
          <a:bodyPr/>
          <a:lstStyle>
            <a:lvl1pPr>
              <a:defRPr>
                <a:latin typeface="Myriad Pro" pitchFamily="34" charset="0"/>
              </a:defRPr>
            </a:lvl1pPr>
            <a:lvl2pPr>
              <a:defRPr>
                <a:latin typeface="Myriad Pro" pitchFamily="34" charset="0"/>
              </a:defRPr>
            </a:lvl2pPr>
            <a:lvl3pPr>
              <a:defRPr>
                <a:latin typeface="Myriad Pro" pitchFamily="34" charset="0"/>
              </a:defRPr>
            </a:lvl3pPr>
            <a:lvl4pPr>
              <a:defRPr>
                <a:latin typeface="Myriad Pro" pitchFamily="34" charset="0"/>
              </a:defRPr>
            </a:lvl4pPr>
            <a:lvl5pPr>
              <a:defRPr>
                <a:latin typeface="Myriad Pro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62764" y="138909"/>
            <a:ext cx="7772400" cy="4643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163972" y="686014"/>
            <a:ext cx="8678862" cy="373568"/>
          </a:xfrm>
        </p:spPr>
        <p:txBody>
          <a:bodyPr/>
          <a:lstStyle>
            <a:lvl1pPr>
              <a:buNone/>
              <a:defRPr sz="2000" b="0">
                <a:latin typeface="Myriad Pro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4506684" y="1289956"/>
            <a:ext cx="4572000" cy="685800"/>
          </a:xfrm>
        </p:spPr>
        <p:txBody>
          <a:bodyPr/>
          <a:lstStyle>
            <a:lvl1pPr>
              <a:buNone/>
              <a:defRPr sz="1800">
                <a:latin typeface="Myriad Pro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72188" y="4804343"/>
            <a:ext cx="2895600" cy="200369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Confidential | Planar Systems</a:t>
            </a:r>
            <a:endParaRPr lang="en-US" dirty="0"/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25425" y="4800601"/>
            <a:ext cx="427038" cy="163289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fld id="{610A0BCD-70B4-4B9D-BC9B-42A87D9211B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(left)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1885950"/>
            <a:ext cx="48260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7663" indent="-347663">
              <a:buClr>
                <a:schemeClr val="accent6"/>
              </a:buClr>
              <a:buFont typeface="Wingdings" pitchFamily="2" charset="2"/>
              <a:buChar char="§"/>
              <a:defRPr/>
            </a:pPr>
            <a:endParaRPr lang="en-US" dirty="0">
              <a:latin typeface="Myriad Pro" pitchFamily="34" charset="0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930779" y="1264967"/>
            <a:ext cx="3874559" cy="2746945"/>
          </a:xfrm>
          <a:ln>
            <a:solidFill>
              <a:schemeClr val="bg1"/>
            </a:solidFill>
          </a:ln>
        </p:spPr>
        <p:txBody>
          <a:bodyPr/>
          <a:lstStyle>
            <a:lvl1pPr>
              <a:defRPr>
                <a:latin typeface="Myriad Pro" pitchFamily="34" charset="0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313841" y="1648670"/>
            <a:ext cx="4579937" cy="685800"/>
          </a:xfrm>
        </p:spPr>
        <p:txBody>
          <a:bodyPr/>
          <a:lstStyle>
            <a:lvl1pPr>
              <a:defRPr sz="1600">
                <a:latin typeface="Myriad Pro" pitchFamily="34" charset="0"/>
              </a:defRPr>
            </a:lvl1pPr>
            <a:lvl2pPr>
              <a:defRPr sz="1600">
                <a:latin typeface="Myriad Pro" pitchFamily="34" charset="0"/>
              </a:defRPr>
            </a:lvl2pPr>
            <a:lvl3pPr>
              <a:defRPr sz="1600">
                <a:latin typeface="Myriad Pro" pitchFamily="34" charset="0"/>
              </a:defRPr>
            </a:lvl3pPr>
            <a:lvl4pPr>
              <a:defRPr sz="1600">
                <a:latin typeface="Myriad Pro" pitchFamily="34" charset="0"/>
              </a:defRPr>
            </a:lvl4pPr>
            <a:lvl5pPr>
              <a:defRPr sz="1600">
                <a:latin typeface="Myriad Pro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62764" y="138909"/>
            <a:ext cx="7772400" cy="4643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163972" y="686014"/>
            <a:ext cx="8678862" cy="373568"/>
          </a:xfrm>
        </p:spPr>
        <p:txBody>
          <a:bodyPr/>
          <a:lstStyle>
            <a:lvl1pPr>
              <a:buNone/>
              <a:defRPr sz="2000" b="0">
                <a:latin typeface="Myriad Pro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272822" y="1265635"/>
            <a:ext cx="4603976" cy="685800"/>
          </a:xfrm>
        </p:spPr>
        <p:txBody>
          <a:bodyPr/>
          <a:lstStyle>
            <a:lvl1pPr>
              <a:buNone/>
              <a:defRPr sz="1800">
                <a:latin typeface="Myriad Pro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72188" y="4804343"/>
            <a:ext cx="2895600" cy="200369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Confidential | Planar Systems</a:t>
            </a:r>
            <a:endParaRPr lang="en-US" dirty="0"/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25425" y="4800601"/>
            <a:ext cx="427038" cy="163289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fld id="{610A0BCD-70B4-4B9D-BC9B-42A87D9211B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000000"/>
            </a:gs>
            <a:gs pos="0">
              <a:schemeClr val="bg1">
                <a:lumMod val="50000"/>
              </a:schemeClr>
            </a:gs>
            <a:gs pos="0">
              <a:srgbClr val="494949"/>
            </a:gs>
            <a:gs pos="39999">
              <a:srgbClr val="3B3B3B"/>
            </a:gs>
            <a:gs pos="69000">
              <a:srgbClr val="2A2A2A"/>
            </a:gs>
            <a:gs pos="88000">
              <a:srgbClr val="1D1D1D"/>
            </a:gs>
            <a:gs pos="98000">
              <a:srgbClr val="0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lanar bottom arc_16x9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" y="3852873"/>
            <a:ext cx="9143993" cy="1290629"/>
          </a:xfrm>
          <a:prstGeom prst="rect">
            <a:avLst/>
          </a:prstGeom>
        </p:spPr>
      </p:pic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88913" y="90489"/>
            <a:ext cx="7772400" cy="51316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10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987576"/>
            <a:ext cx="7772400" cy="2745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72188" y="4804343"/>
            <a:ext cx="2895600" cy="200369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Confidential | Planar Systems</a:t>
            </a:r>
            <a:endParaRPr lang="en-US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25425" y="4800601"/>
            <a:ext cx="427038" cy="163289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fld id="{610A0BCD-70B4-4B9D-BC9B-42A87D9211B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538" r:id="rId1"/>
    <p:sldLayoutId id="2147484539" r:id="rId2"/>
    <p:sldLayoutId id="2147484540" r:id="rId3"/>
    <p:sldLayoutId id="2147484542" r:id="rId4"/>
    <p:sldLayoutId id="2147484543" r:id="rId5"/>
    <p:sldLayoutId id="2147484545" r:id="rId6"/>
    <p:sldLayoutId id="2147484546" r:id="rId7"/>
    <p:sldLayoutId id="2147484547" r:id="rId8"/>
    <p:sldLayoutId id="2147484548" r:id="rId9"/>
    <p:sldLayoutId id="2147484549" r:id="rId10"/>
    <p:sldLayoutId id="2147484550" r:id="rId11"/>
    <p:sldLayoutId id="2147484555" r:id="rId12"/>
    <p:sldLayoutId id="2147484556" r:id="rId13"/>
    <p:sldLayoutId id="2147484557" r:id="rId14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kern="1200" spc="-1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1" fontAlgn="base" hangingPunct="1">
        <a:spcBef>
          <a:spcPts val="700"/>
        </a:spcBef>
        <a:spcAft>
          <a:spcPct val="0"/>
        </a:spcAft>
        <a:buClr>
          <a:srgbClr val="F47B20"/>
        </a:buClr>
        <a:buSzPct val="95000"/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1pPr>
      <a:lvl2pPr marL="739775" indent="-285750" algn="l" rtl="0" eaLnBrk="1" fontAlgn="base" hangingPunct="1">
        <a:spcBef>
          <a:spcPct val="20000"/>
        </a:spcBef>
        <a:spcAft>
          <a:spcPct val="0"/>
        </a:spcAft>
        <a:buClr>
          <a:srgbClr val="F47B20"/>
        </a:buClr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2pPr>
      <a:lvl3pPr marL="995363" indent="-228600" algn="l" rtl="0" eaLnBrk="1" fontAlgn="base" hangingPunct="1">
        <a:spcBef>
          <a:spcPct val="20000"/>
        </a:spcBef>
        <a:spcAft>
          <a:spcPct val="0"/>
        </a:spcAft>
        <a:buClr>
          <a:srgbClr val="F47B20"/>
        </a:buClr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3pPr>
      <a:lvl4pPr marL="1260475" indent="-228600" algn="l" rtl="0" eaLnBrk="1" fontAlgn="base" hangingPunct="1">
        <a:spcBef>
          <a:spcPct val="20000"/>
        </a:spcBef>
        <a:spcAft>
          <a:spcPct val="0"/>
        </a:spcAft>
        <a:buClr>
          <a:srgbClr val="F47B20"/>
        </a:buClr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4pPr>
      <a:lvl5pPr marL="1481138" indent="-209550" algn="l" rtl="0" eaLnBrk="1" fontAlgn="base" hangingPunct="1">
        <a:spcBef>
          <a:spcPct val="20000"/>
        </a:spcBef>
        <a:spcAft>
          <a:spcPct val="0"/>
        </a:spcAft>
        <a:buClr>
          <a:srgbClr val="F47B20"/>
        </a:buClr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cap="none" noProof="1" smtClean="0"/>
              <a:t>Planar UltraRes™ Professional 4K Displays</a:t>
            </a:r>
            <a:endParaRPr lang="en-US" sz="3600" cap="none" noProof="1" smtClean="0">
              <a:solidFill>
                <a:schemeClr val="accent3"/>
              </a:solidFill>
              <a:effectLst/>
            </a:endParaRPr>
          </a:p>
        </p:txBody>
      </p:sp>
      <p:sp>
        <p:nvSpPr>
          <p:cNvPr id="3379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noProof="1" smtClean="0"/>
              <a:t>February </a:t>
            </a:r>
            <a:r>
              <a:rPr lang="en-US" noProof="1" smtClean="0"/>
              <a:t>2013</a:t>
            </a:r>
          </a:p>
        </p:txBody>
      </p:sp>
      <p:sp>
        <p:nvSpPr>
          <p:cNvPr id="4" name="Oval 3"/>
          <p:cNvSpPr/>
          <p:nvPr/>
        </p:nvSpPr>
        <p:spPr>
          <a:xfrm>
            <a:off x="323528" y="1998250"/>
            <a:ext cx="1872208" cy="668755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18000"/>
                </a:schemeClr>
              </a:gs>
              <a:gs pos="51000">
                <a:schemeClr val="bg1">
                  <a:alpha val="27000"/>
                </a:schemeClr>
              </a:gs>
              <a:gs pos="100000">
                <a:schemeClr val="tx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Myriad Pro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4K Content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77720" y="635332"/>
            <a:ext cx="7779656" cy="360869"/>
          </a:xfrm>
        </p:spPr>
        <p:txBody>
          <a:bodyPr/>
          <a:lstStyle/>
          <a:p>
            <a:pPr algn="ctr"/>
            <a:r>
              <a:rPr lang="en-US" dirty="0" smtClean="0"/>
              <a:t>Two Sources, Two Sets of Requirements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Confidential | Planar Systems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10A0BCD-70B4-4B9D-BC9B-42A87D9211B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096219" y="1130060"/>
            <a:ext cx="1897812" cy="690114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976779" y="1130060"/>
            <a:ext cx="1897812" cy="690114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846425" y="1923691"/>
            <a:ext cx="2173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>
              <a:buClr>
                <a:schemeClr val="accent6"/>
              </a:buClr>
            </a:pPr>
            <a:r>
              <a:rPr lang="en-US" dirty="0" smtClean="0">
                <a:latin typeface="+mn-lt"/>
              </a:rPr>
              <a:t>Video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829969" y="1923691"/>
            <a:ext cx="23162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>
              <a:buClr>
                <a:schemeClr val="accent6"/>
              </a:buClr>
            </a:pPr>
            <a:r>
              <a:rPr lang="en-US" dirty="0" smtClean="0">
                <a:latin typeface="+mn-lt"/>
              </a:rPr>
              <a:t>Visual Applications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809" y="2453009"/>
            <a:ext cx="1681213" cy="1879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9969" y="2681609"/>
            <a:ext cx="2443043" cy="1348845"/>
          </a:xfrm>
          <a:prstGeom prst="rect">
            <a:avLst/>
          </a:prstGeom>
          <a:noFill/>
          <a:ln w="19050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1889953" y="626706"/>
            <a:ext cx="2674451" cy="2324008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 descr="Picture1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14169" y="3847249"/>
            <a:ext cx="9155436" cy="1304436"/>
          </a:xfrm>
          <a:prstGeom prst="rect">
            <a:avLst/>
          </a:prstGeom>
        </p:spPr>
      </p:pic>
      <p:cxnSp>
        <p:nvCxnSpPr>
          <p:cNvPr id="31" name="Straight Arrow Connector 30"/>
          <p:cNvCxnSpPr/>
          <p:nvPr/>
        </p:nvCxnSpPr>
        <p:spPr>
          <a:xfrm>
            <a:off x="1811547" y="1679441"/>
            <a:ext cx="491706" cy="1588"/>
          </a:xfrm>
          <a:prstGeom prst="straightConnector1">
            <a:avLst/>
          </a:prstGeom>
          <a:ln w="1905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Driving Visual Industrial Applications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Confidential | Planar Systems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10A0BCD-70B4-4B9D-BC9B-42A87D9211B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6546" y="2123583"/>
            <a:ext cx="1202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>
              <a:buClr>
                <a:schemeClr val="accent6"/>
              </a:buClr>
            </a:pPr>
            <a:r>
              <a:rPr lang="en-US" dirty="0" smtClean="0">
                <a:latin typeface="+mn-lt"/>
              </a:rPr>
              <a:t>Capture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69066" y="2123583"/>
            <a:ext cx="1415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>
              <a:buClr>
                <a:schemeClr val="accent6"/>
              </a:buClr>
            </a:pPr>
            <a:r>
              <a:rPr lang="en-US" dirty="0" smtClean="0">
                <a:latin typeface="+mn-lt"/>
              </a:rPr>
              <a:t>Play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16577" y="2123583"/>
            <a:ext cx="1415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>
              <a:buClr>
                <a:schemeClr val="accent6"/>
              </a:buClr>
            </a:pPr>
            <a:r>
              <a:rPr lang="en-US" dirty="0" smtClean="0">
                <a:latin typeface="+mn-lt"/>
              </a:rPr>
              <a:t>Connect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65989" y="2123583"/>
            <a:ext cx="1415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>
              <a:buClr>
                <a:schemeClr val="accent6"/>
              </a:buClr>
            </a:pPr>
            <a:r>
              <a:rPr lang="en-US" dirty="0" smtClean="0">
                <a:latin typeface="+mn-lt"/>
              </a:rPr>
              <a:t>Display</a:t>
            </a:r>
          </a:p>
        </p:txBody>
      </p:sp>
      <p:pic>
        <p:nvPicPr>
          <p:cNvPr id="21" name="Picture 20" descr="player-ic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58530" y="1144749"/>
            <a:ext cx="1717494" cy="826810"/>
          </a:xfrm>
          <a:prstGeom prst="rect">
            <a:avLst/>
          </a:prstGeom>
        </p:spPr>
      </p:pic>
      <p:pic>
        <p:nvPicPr>
          <p:cNvPr id="22" name="Picture 21" descr="camera-ico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1663" y="1280710"/>
            <a:ext cx="1406106" cy="747987"/>
          </a:xfrm>
          <a:prstGeom prst="rect">
            <a:avLst/>
          </a:prstGeom>
        </p:spPr>
      </p:pic>
      <p:cxnSp>
        <p:nvCxnSpPr>
          <p:cNvPr id="29" name="Straight Arrow Connector 28"/>
          <p:cNvCxnSpPr/>
          <p:nvPr/>
        </p:nvCxnSpPr>
        <p:spPr>
          <a:xfrm>
            <a:off x="4329023" y="1679441"/>
            <a:ext cx="491706" cy="1588"/>
          </a:xfrm>
          <a:prstGeom prst="straightConnector1">
            <a:avLst/>
          </a:prstGeom>
          <a:ln w="1905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6477000" y="1679441"/>
            <a:ext cx="491706" cy="1588"/>
          </a:xfrm>
          <a:prstGeom prst="straightConnector1">
            <a:avLst/>
          </a:prstGeom>
          <a:ln w="1905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 descr="display-ico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18158" y="1026308"/>
            <a:ext cx="1548387" cy="1011938"/>
          </a:xfrm>
          <a:prstGeom prst="rect">
            <a:avLst/>
          </a:prstGeom>
        </p:spPr>
      </p:pic>
      <p:pic>
        <p:nvPicPr>
          <p:cNvPr id="19" name="Picture 18" descr="hdmi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98363" y="1556742"/>
            <a:ext cx="1501992" cy="236534"/>
          </a:xfrm>
          <a:prstGeom prst="rect">
            <a:avLst/>
          </a:prstGeom>
        </p:spPr>
      </p:pic>
      <p:pic>
        <p:nvPicPr>
          <p:cNvPr id="20" name="Picture 19" descr="tower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35988" y="3518050"/>
            <a:ext cx="1240488" cy="127843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38086" y="3148718"/>
            <a:ext cx="1885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 algn="ctr">
              <a:buClr>
                <a:schemeClr val="accent6"/>
              </a:buClr>
            </a:pPr>
            <a:r>
              <a:rPr lang="en-US" sz="1800" dirty="0" smtClean="0">
                <a:solidFill>
                  <a:srgbClr val="FFC000"/>
                </a:solidFill>
                <a:latin typeface="+mn-lt"/>
              </a:rPr>
              <a:t>PC Server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02848" y="3148718"/>
            <a:ext cx="1885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 algn="ctr">
              <a:buClr>
                <a:schemeClr val="accent6"/>
              </a:buClr>
            </a:pPr>
            <a:r>
              <a:rPr lang="en-US" sz="1800" dirty="0" smtClean="0">
                <a:solidFill>
                  <a:srgbClr val="FFC000"/>
                </a:solidFill>
                <a:latin typeface="+mn-lt"/>
              </a:rPr>
              <a:t>Processor</a:t>
            </a:r>
          </a:p>
        </p:txBody>
      </p:sp>
      <p:sp>
        <p:nvSpPr>
          <p:cNvPr id="27" name="Right Arrow 26"/>
          <p:cNvSpPr/>
          <p:nvPr/>
        </p:nvSpPr>
        <p:spPr>
          <a:xfrm rot="5400000">
            <a:off x="1954560" y="2604993"/>
            <a:ext cx="479120" cy="60833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007061" y="3462591"/>
            <a:ext cx="49679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>
              <a:buClr>
                <a:schemeClr val="accent6"/>
              </a:buClr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FFC000"/>
                </a:solidFill>
                <a:latin typeface="+mn-lt"/>
              </a:rPr>
              <a:t>Typically synchronized multi-head output</a:t>
            </a:r>
          </a:p>
          <a:p>
            <a:pPr marL="347663" indent="-347663">
              <a:buClr>
                <a:schemeClr val="accent6"/>
              </a:buClr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FFC000"/>
                </a:solidFill>
                <a:latin typeface="+mn-lt"/>
              </a:rPr>
              <a:t>Up to 60fps refresh rate</a:t>
            </a:r>
          </a:p>
          <a:p>
            <a:pPr marL="347663" indent="-347663">
              <a:buClr>
                <a:schemeClr val="accent6"/>
              </a:buClr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FFC000"/>
                </a:solidFill>
                <a:latin typeface="+mn-lt"/>
              </a:rPr>
              <a:t>Application-driven content vs. video</a:t>
            </a:r>
          </a:p>
          <a:p>
            <a:pPr marL="347663" indent="-347663">
              <a:buClr>
                <a:schemeClr val="accent6"/>
              </a:buClr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FFC000"/>
                </a:solidFill>
                <a:latin typeface="+mn-lt"/>
              </a:rPr>
              <a:t>Multiple sources</a:t>
            </a:r>
          </a:p>
          <a:p>
            <a:pPr marL="347663" indent="-347663">
              <a:buClr>
                <a:schemeClr val="accent6"/>
              </a:buClr>
              <a:buFont typeface="Arial" pitchFamily="34" charset="0"/>
              <a:buChar char="•"/>
            </a:pPr>
            <a:endParaRPr lang="en-US" sz="1800" dirty="0" smtClean="0">
              <a:solidFill>
                <a:srgbClr val="FFC000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91079" y="3834514"/>
            <a:ext cx="1257188" cy="595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UltraRes</a:t>
            </a:r>
            <a:r>
              <a:rPr lang="en-US" dirty="0" smtClean="0"/>
              <a:t>™ Electronics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Designed for commercial applications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964671" y="2282342"/>
            <a:ext cx="8179329" cy="685800"/>
          </a:xfrm>
        </p:spPr>
        <p:txBody>
          <a:bodyPr/>
          <a:lstStyle/>
          <a:p>
            <a:r>
              <a:rPr lang="en-US" dirty="0" smtClean="0"/>
              <a:t>4 x HDMI 1.4a</a:t>
            </a:r>
          </a:p>
          <a:p>
            <a:r>
              <a:rPr lang="en-US" dirty="0" smtClean="0"/>
              <a:t>4 x </a:t>
            </a:r>
            <a:r>
              <a:rPr lang="en-US" dirty="0" err="1" smtClean="0"/>
              <a:t>DisplayPort</a:t>
            </a:r>
            <a:r>
              <a:rPr lang="en-US" dirty="0" smtClean="0"/>
              <a:t> 1.1</a:t>
            </a:r>
          </a:p>
          <a:p>
            <a:r>
              <a:rPr lang="en-US" dirty="0" smtClean="0"/>
              <a:t>LAN, USB and Serial</a:t>
            </a:r>
          </a:p>
          <a:p>
            <a:r>
              <a:rPr lang="en-US" dirty="0" smtClean="0"/>
              <a:t>Multi-head input:  Up to 4K @ 60Hz</a:t>
            </a:r>
          </a:p>
          <a:p>
            <a:r>
              <a:rPr lang="en-US" dirty="0" smtClean="0"/>
              <a:t>Single input:  Up to 4K @ 30Hz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Confidential | Planar Systems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10A0BCD-70B4-4B9D-BC9B-42A87D9211B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2348" y="1123818"/>
            <a:ext cx="6861175" cy="95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Planar </a:t>
            </a:r>
            <a:r>
              <a:rPr lang="en-US" dirty="0" err="1" smtClean="0"/>
              <a:t>UltraRes</a:t>
            </a:r>
            <a:r>
              <a:rPr lang="en-US" dirty="0" smtClean="0"/>
              <a:t>™ 4K Displays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Ultra HD for Professional Applications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Confidential | Planar Systems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10A0BCD-70B4-4B9D-BC9B-42A87D9211B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1717" y="157456"/>
            <a:ext cx="3105597" cy="1790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Placeholder 3"/>
          <p:cNvSpPr txBox="1">
            <a:spLocks/>
          </p:cNvSpPr>
          <p:nvPr/>
        </p:nvSpPr>
        <p:spPr bwMode="auto">
          <a:xfrm>
            <a:off x="430454" y="1509575"/>
            <a:ext cx="817932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11163" lvl="0" indent="-342900">
              <a:spcBef>
                <a:spcPts val="700"/>
              </a:spcBef>
              <a:buClr>
                <a:srgbClr val="F47B20"/>
              </a:buClr>
              <a:buSzPct val="95000"/>
              <a:buFont typeface="Wingdings" pitchFamily="2" charset="2"/>
              <a:buChar char="§"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84” diagonal,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  </a:t>
            </a:r>
            <a:r>
              <a:rPr lang="en-US" sz="1800" dirty="0" smtClean="0">
                <a:latin typeface="Myriad Pro" pitchFamily="34" charset="0"/>
                <a:cs typeface="+mn-cs"/>
              </a:rPr>
              <a:t>3840 x 2160 resolution 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  <a:p>
            <a:pPr marL="411163" marR="0" lvl="0" indent="-34290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47B20"/>
              </a:buClr>
              <a:buSzPct val="9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Outstanding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 image quality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  <a:p>
            <a:pPr marL="411163" marR="0" lvl="0" indent="-34290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47B20"/>
              </a:buClr>
              <a:buSzPct val="9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Optimized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 for leading resolution-rich commercial applications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  <a:p>
            <a:pPr marL="411163" lvl="0" indent="-342900">
              <a:spcBef>
                <a:spcPts val="700"/>
              </a:spcBef>
              <a:buClr>
                <a:srgbClr val="F47B20"/>
              </a:buClr>
              <a:buSzPct val="95000"/>
              <a:buFont typeface="Wingdings" pitchFamily="2" charset="2"/>
              <a:buChar char="§"/>
              <a:defRPr/>
            </a:pPr>
            <a:r>
              <a:rPr lang="en-US" sz="1800" dirty="0" smtClean="0">
                <a:solidFill>
                  <a:srgbClr val="FFC000"/>
                </a:solidFill>
                <a:latin typeface="Myriad Pro" pitchFamily="34" charset="0"/>
              </a:rPr>
              <a:t>Advanced industrial design for function and style</a:t>
            </a:r>
          </a:p>
          <a:p>
            <a:pPr marL="411163" indent="-342900">
              <a:spcBef>
                <a:spcPts val="700"/>
              </a:spcBef>
              <a:buClr>
                <a:srgbClr val="F47B20"/>
              </a:buClr>
              <a:buSzPct val="95000"/>
              <a:buFont typeface="Wingdings" pitchFamily="2" charset="2"/>
              <a:buChar char="§"/>
              <a:defRPr/>
            </a:pPr>
            <a:r>
              <a:rPr lang="en-US" sz="1800" dirty="0" smtClean="0">
                <a:latin typeface="Myriad Pro" pitchFamily="34" charset="0"/>
                <a:cs typeface="+mn-cs"/>
              </a:rPr>
              <a:t>Configuration options tailored to a range of commercial requirements</a:t>
            </a:r>
          </a:p>
          <a:p>
            <a:pPr marL="411163" marR="0" lvl="0" indent="-34290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47B20"/>
              </a:buClr>
              <a:buSzPct val="95000"/>
              <a:buFont typeface="Wingdings" pitchFamily="2" charset="2"/>
              <a:buChar char="§"/>
              <a:tabLst/>
              <a:defRPr/>
            </a:pPr>
            <a:r>
              <a:rPr lang="en-US" sz="1800" dirty="0" smtClean="0">
                <a:latin typeface="Myriad Pro" pitchFamily="34" charset="0"/>
                <a:cs typeface="+mn-cs"/>
              </a:rPr>
              <a:t>Advanced energy efficient architecture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  <a:p>
            <a:pPr marL="411163" marR="0" lvl="0" indent="-34290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47B20"/>
              </a:buClr>
              <a:buSzPct val="95000"/>
              <a:buFont typeface="Wingdings" pitchFamily="2" charset="2"/>
              <a:buChar char="§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  <a:p>
            <a:pPr marL="411163" marR="0" lvl="0" indent="-34290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47B20"/>
              </a:buClr>
              <a:buSzPct val="95000"/>
              <a:buFont typeface="Wingdings" pitchFamily="2" charset="2"/>
              <a:buChar char="§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Industrial Design Matters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Confidential | Planar Systems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10A0BCD-70B4-4B9D-BC9B-42A87D9211B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63810" y="2722749"/>
            <a:ext cx="7246522" cy="685800"/>
          </a:xfrm>
        </p:spPr>
        <p:txBody>
          <a:bodyPr/>
          <a:lstStyle/>
          <a:p>
            <a:r>
              <a:rPr lang="en-US" sz="1600" dirty="0" smtClean="0"/>
              <a:t>Slim bezel</a:t>
            </a:r>
          </a:p>
          <a:p>
            <a:r>
              <a:rPr lang="en-US" sz="1600" dirty="0" smtClean="0"/>
              <a:t>Logo free</a:t>
            </a:r>
          </a:p>
          <a:p>
            <a:r>
              <a:rPr lang="en-US" sz="1600" dirty="0" smtClean="0"/>
              <a:t>Place-able IR sensor</a:t>
            </a:r>
          </a:p>
          <a:p>
            <a:r>
              <a:rPr lang="en-US" sz="1600" dirty="0" smtClean="0"/>
              <a:t>Metal bezel</a:t>
            </a:r>
          </a:p>
        </p:txBody>
      </p:sp>
      <p:sp>
        <p:nvSpPr>
          <p:cNvPr id="12" name="Text Placeholder 3"/>
          <p:cNvSpPr txBox="1">
            <a:spLocks/>
          </p:cNvSpPr>
          <p:nvPr/>
        </p:nvSpPr>
        <p:spPr bwMode="auto">
          <a:xfrm>
            <a:off x="4991854" y="2722749"/>
            <a:ext cx="4152146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11163" marR="0" lvl="0" indent="-34290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47B20"/>
              </a:buClr>
              <a:buSzPct val="95000"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VESA or Planar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 Profile™ mounting</a:t>
            </a:r>
          </a:p>
          <a:p>
            <a:pPr marL="411163" marR="0" lvl="0" indent="-34290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47B20"/>
              </a:buClr>
              <a:buSzPct val="95000"/>
              <a:buFont typeface="Wingdings" pitchFamily="2" charset="2"/>
              <a:buChar char="§"/>
              <a:tabLst/>
              <a:defRPr/>
            </a:pPr>
            <a:r>
              <a:rPr lang="en-US" sz="1600" noProof="0" dirty="0" smtClean="0">
                <a:latin typeface="Myriad Pro" pitchFamily="34" charset="0"/>
                <a:cs typeface="+mn-cs"/>
              </a:rPr>
              <a:t>Front service access.  Lockable.</a:t>
            </a:r>
          </a:p>
          <a:p>
            <a:pPr marL="411163" marR="0" lvl="0" indent="-34290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47B20"/>
              </a:buClr>
              <a:buSzPct val="95000"/>
              <a:buFont typeface="Wingdings" pitchFamily="2" charset="2"/>
              <a:buChar char="§"/>
              <a:tabLst/>
              <a:defRPr/>
            </a:pPr>
            <a:r>
              <a:rPr lang="en-US" sz="1600" dirty="0" smtClean="0">
                <a:latin typeface="Myriad Pro" pitchFamily="34" charset="0"/>
                <a:cs typeface="+mn-cs"/>
              </a:rPr>
              <a:t>Field serviceable</a:t>
            </a:r>
          </a:p>
          <a:p>
            <a:pPr marL="411163" indent="-342900">
              <a:spcBef>
                <a:spcPts val="700"/>
              </a:spcBef>
              <a:buClr>
                <a:srgbClr val="F47B20"/>
              </a:buClr>
              <a:buSzPct val="95000"/>
              <a:buFont typeface="Wingdings" pitchFamily="2" charset="2"/>
              <a:buChar char="§"/>
              <a:defRPr/>
            </a:pPr>
            <a:r>
              <a:rPr lang="en-US" sz="1600" dirty="0" smtClean="0">
                <a:latin typeface="Myriad Pro" pitchFamily="34" charset="0"/>
                <a:cs typeface="+mn-cs"/>
              </a:rPr>
              <a:t>Easy connectivity access</a:t>
            </a:r>
          </a:p>
          <a:p>
            <a:pPr marL="411163" marR="0" lvl="0" indent="-34290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47B20"/>
              </a:buClr>
              <a:buSzPct val="95000"/>
              <a:buFont typeface="Wingdings" pitchFamily="2" charset="2"/>
              <a:buChar char="§"/>
              <a:tabLst/>
              <a:defRPr/>
            </a:pPr>
            <a:r>
              <a:rPr lang="en-US" sz="1600" dirty="0" smtClean="0">
                <a:latin typeface="Myriad Pro" pitchFamily="34" charset="0"/>
                <a:cs typeface="+mn-cs"/>
              </a:rPr>
              <a:t>Power failover</a:t>
            </a:r>
          </a:p>
          <a:p>
            <a:pPr marL="411163" marR="0" lvl="0" indent="-34290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47B20"/>
              </a:buClr>
              <a:buSzPct val="95000"/>
              <a:buFont typeface="Wingdings" pitchFamily="2" charset="2"/>
              <a:buChar char="§"/>
              <a:tabLst/>
              <a:defRPr/>
            </a:pPr>
            <a:r>
              <a:rPr lang="en-US" sz="1600" noProof="0" dirty="0" smtClean="0">
                <a:latin typeface="Myriad Pro" pitchFamily="34" charset="0"/>
                <a:cs typeface="+mn-cs"/>
              </a:rPr>
              <a:t>Fan-less</a:t>
            </a:r>
            <a:endParaRPr kumimoji="0" lang="en-US" sz="16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  <a:p>
            <a:pPr marL="411163" marR="0" lvl="0" indent="-34290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47B20"/>
              </a:buClr>
              <a:buSzPct val="95000"/>
              <a:buFont typeface="Wingdings" pitchFamily="2" charset="2"/>
              <a:buChar char="§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  <a:p>
            <a:pPr marL="411163" marR="0" lvl="0" indent="-34290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47B20"/>
              </a:buClr>
              <a:buSzPct val="95000"/>
              <a:buFont typeface="Wingdings" pitchFamily="2" charset="2"/>
              <a:buChar char="§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191" y="964983"/>
            <a:ext cx="3105597" cy="1790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C:\Users\sseminario\Documents\Products\4K\UltraRes 84 Project\4K Collateral\Images\From Stacey\UR84 back view line-revis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6354" y="899795"/>
            <a:ext cx="3167901" cy="184931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Planar Profile™ Mount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Slim mount with service access mode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Mounts ~3 inches from wall – ADA Compliant</a:t>
            </a:r>
          </a:p>
          <a:p>
            <a:r>
              <a:rPr lang="en-US" dirty="0" smtClean="0"/>
              <a:t>Locks in place</a:t>
            </a:r>
          </a:p>
          <a:p>
            <a:r>
              <a:rPr lang="en-US" dirty="0" smtClean="0"/>
              <a:t>Pivots open, kick-stand holds</a:t>
            </a:r>
          </a:p>
          <a:p>
            <a:r>
              <a:rPr lang="en-US" dirty="0" smtClean="0"/>
              <a:t>Access to cables</a:t>
            </a:r>
          </a:p>
          <a:p>
            <a:r>
              <a:rPr lang="en-US" dirty="0" smtClean="0"/>
              <a:t>Access to removable service panel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Confidential | Planar Systems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10A0BCD-70B4-4B9D-BC9B-42A87D9211B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4098" name="Picture 2" descr="C:\Users\sseminario\Documents\Products\4K\UltraRes 84 Project\4K Collateral\Images\From Stacey\UR84 side view service line-revis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7090" y="236962"/>
            <a:ext cx="2516230" cy="4232353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7740557" y="236962"/>
            <a:ext cx="430078" cy="4115582"/>
          </a:xfrm>
          <a:prstGeom prst="rect">
            <a:avLst/>
          </a:pr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16200000">
            <a:off x="6258779" y="-1459856"/>
            <a:ext cx="349436" cy="3488907"/>
          </a:xfrm>
          <a:prstGeom prst="rect">
            <a:avLst/>
          </a:pr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581255" y="114964"/>
            <a:ext cx="1719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 algn="ctr">
              <a:buClr>
                <a:schemeClr val="accent6"/>
              </a:buClr>
            </a:pPr>
            <a:r>
              <a:rPr lang="en-US" sz="1400" dirty="0" smtClean="0">
                <a:solidFill>
                  <a:schemeClr val="bg2"/>
                </a:solidFill>
                <a:latin typeface="+mn-lt"/>
              </a:rPr>
              <a:t>ceiling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98691" y="2026036"/>
            <a:ext cx="1719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 algn="ctr">
              <a:buClr>
                <a:schemeClr val="accent6"/>
              </a:buClr>
            </a:pPr>
            <a:r>
              <a:rPr lang="en-US" sz="1400" dirty="0" smtClean="0">
                <a:solidFill>
                  <a:schemeClr val="bg2"/>
                </a:solidFill>
                <a:latin typeface="+mn-lt"/>
              </a:rPr>
              <a:t>wall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Planar </a:t>
            </a:r>
            <a:r>
              <a:rPr lang="en-US" dirty="0" err="1" smtClean="0"/>
              <a:t>UltraRes</a:t>
            </a:r>
            <a:r>
              <a:rPr lang="en-US" dirty="0" smtClean="0"/>
              <a:t>™ 4K Displays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Ultra HD for Professional Applications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Confidential | Planar Systems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10A0BCD-70B4-4B9D-BC9B-42A87D9211B4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1717" y="157456"/>
            <a:ext cx="3105597" cy="1790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Placeholder 3"/>
          <p:cNvSpPr txBox="1">
            <a:spLocks/>
          </p:cNvSpPr>
          <p:nvPr/>
        </p:nvSpPr>
        <p:spPr bwMode="auto">
          <a:xfrm>
            <a:off x="430454" y="1509575"/>
            <a:ext cx="817932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11163" lvl="0" indent="-342900">
              <a:spcBef>
                <a:spcPts val="700"/>
              </a:spcBef>
              <a:buClr>
                <a:srgbClr val="F47B20"/>
              </a:buClr>
              <a:buSzPct val="95000"/>
              <a:buFont typeface="Wingdings" pitchFamily="2" charset="2"/>
              <a:buChar char="§"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84” diagonal,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  </a:t>
            </a:r>
            <a:r>
              <a:rPr lang="en-US" sz="1800" dirty="0" smtClean="0">
                <a:latin typeface="Myriad Pro" pitchFamily="34" charset="0"/>
                <a:cs typeface="+mn-cs"/>
              </a:rPr>
              <a:t>3840 x 2160 resolution 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  <a:p>
            <a:pPr marL="411163" marR="0" lvl="0" indent="-34290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47B20"/>
              </a:buClr>
              <a:buSzPct val="9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Outstanding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 image quality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  <a:p>
            <a:pPr marL="411163" marR="0" lvl="0" indent="-34290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47B20"/>
              </a:buClr>
              <a:buSzPct val="9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Optimized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 for leading resolution-rich commercial applications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  <a:p>
            <a:pPr marL="411163" lvl="0" indent="-342900">
              <a:spcBef>
                <a:spcPts val="700"/>
              </a:spcBef>
              <a:buClr>
                <a:srgbClr val="F47B20"/>
              </a:buClr>
              <a:buSzPct val="95000"/>
              <a:buFont typeface="Wingdings" pitchFamily="2" charset="2"/>
              <a:buChar char="§"/>
              <a:defRPr/>
            </a:pPr>
            <a:r>
              <a:rPr lang="en-US" sz="1800" dirty="0" smtClean="0">
                <a:latin typeface="Myriad Pro" pitchFamily="34" charset="0"/>
              </a:rPr>
              <a:t>Advanced industrial design for function and style</a:t>
            </a:r>
          </a:p>
          <a:p>
            <a:pPr marL="411163" indent="-342900">
              <a:spcBef>
                <a:spcPts val="700"/>
              </a:spcBef>
              <a:buClr>
                <a:srgbClr val="F47B20"/>
              </a:buClr>
              <a:buSzPct val="95000"/>
              <a:buFont typeface="Wingdings" pitchFamily="2" charset="2"/>
              <a:buChar char="§"/>
              <a:defRPr/>
            </a:pPr>
            <a:r>
              <a:rPr lang="en-US" sz="1800" dirty="0" smtClean="0">
                <a:solidFill>
                  <a:srgbClr val="FFC000"/>
                </a:solidFill>
                <a:latin typeface="Myriad Pro" pitchFamily="34" charset="0"/>
                <a:cs typeface="+mn-cs"/>
              </a:rPr>
              <a:t>Configuration options tailored to a range of commercial requirements</a:t>
            </a:r>
          </a:p>
          <a:p>
            <a:pPr marL="411163" marR="0" lvl="0" indent="-34290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47B20"/>
              </a:buClr>
              <a:buSzPct val="95000"/>
              <a:buFont typeface="Wingdings" pitchFamily="2" charset="2"/>
              <a:buChar char="§"/>
              <a:tabLst/>
              <a:defRPr/>
            </a:pPr>
            <a:r>
              <a:rPr lang="en-US" sz="1800" dirty="0" smtClean="0">
                <a:latin typeface="Myriad Pro" pitchFamily="34" charset="0"/>
                <a:cs typeface="+mn-cs"/>
              </a:rPr>
              <a:t>Advanced energy efficient architecture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  <a:p>
            <a:pPr marL="411163" marR="0" lvl="0" indent="-34290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47B20"/>
              </a:buClr>
              <a:buSzPct val="95000"/>
              <a:buFont typeface="Wingdings" pitchFamily="2" charset="2"/>
              <a:buChar char="§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  <a:p>
            <a:pPr marL="411163" marR="0" lvl="0" indent="-34290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47B20"/>
              </a:buClr>
              <a:buSzPct val="95000"/>
              <a:buFont typeface="Wingdings" pitchFamily="2" charset="2"/>
              <a:buChar char="§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Planar </a:t>
            </a:r>
            <a:r>
              <a:rPr lang="en-US" dirty="0" err="1" smtClean="0"/>
              <a:t>UltraRes</a:t>
            </a:r>
            <a:r>
              <a:rPr lang="en-US" dirty="0" smtClean="0"/>
              <a:t>™ Versions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Confidential | Planar Systems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10A0BCD-70B4-4B9D-BC9B-42A87D9211B4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333499" y="1524000"/>
          <a:ext cx="6313628" cy="2148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407"/>
                <a:gridCol w="1578407"/>
                <a:gridCol w="1578407"/>
                <a:gridCol w="1578407"/>
              </a:tblGrid>
              <a:tr h="37084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UR8450-LX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UR8450-MX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UR8450-3D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Brightness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1D1D1D"/>
                          </a:solidFill>
                        </a:rPr>
                        <a:t>350 nits</a:t>
                      </a:r>
                      <a:endParaRPr lang="en-US" sz="1400" dirty="0">
                        <a:solidFill>
                          <a:srgbClr val="1D1D1D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1D1D1D"/>
                          </a:solidFill>
                        </a:rPr>
                        <a:t>500 nits</a:t>
                      </a:r>
                      <a:endParaRPr lang="en-US" sz="1400" dirty="0">
                        <a:solidFill>
                          <a:srgbClr val="1D1D1D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1D1D1D"/>
                          </a:solidFill>
                        </a:rPr>
                        <a:t>420 nits</a:t>
                      </a:r>
                      <a:endParaRPr lang="en-US" sz="1400" dirty="0">
                        <a:solidFill>
                          <a:srgbClr val="1D1D1D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3D Support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1D1D1D"/>
                          </a:solidFill>
                        </a:rPr>
                        <a:t>No</a:t>
                      </a:r>
                      <a:endParaRPr lang="en-US" sz="1400" dirty="0">
                        <a:solidFill>
                          <a:srgbClr val="1D1D1D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1D1D1D"/>
                          </a:solidFill>
                        </a:rPr>
                        <a:t>No</a:t>
                      </a:r>
                      <a:endParaRPr lang="en-US" sz="1400" dirty="0">
                        <a:solidFill>
                          <a:srgbClr val="1D1D1D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1D1D1D"/>
                          </a:solidFill>
                        </a:rPr>
                        <a:t>Yes</a:t>
                      </a:r>
                      <a:endParaRPr lang="en-US" sz="1400" dirty="0">
                        <a:solidFill>
                          <a:srgbClr val="1D1D1D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Orientation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1D1D1D"/>
                          </a:solidFill>
                        </a:rPr>
                        <a:t>Landscape</a:t>
                      </a:r>
                      <a:endParaRPr lang="en-US" sz="1400" dirty="0">
                        <a:solidFill>
                          <a:srgbClr val="1D1D1D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1D1D1D"/>
                          </a:solidFill>
                        </a:rPr>
                        <a:t>Landscape</a:t>
                      </a:r>
                      <a:r>
                        <a:rPr lang="en-US" sz="1400" baseline="0" dirty="0" smtClean="0">
                          <a:solidFill>
                            <a:srgbClr val="1D1D1D"/>
                          </a:solidFill>
                        </a:rPr>
                        <a:t> / Portrait</a:t>
                      </a:r>
                      <a:endParaRPr lang="en-US" sz="1400" dirty="0">
                        <a:solidFill>
                          <a:srgbClr val="1D1D1D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1D1D1D"/>
                          </a:solidFill>
                        </a:rPr>
                        <a:t>Landscape</a:t>
                      </a:r>
                      <a:endParaRPr lang="en-US" sz="1400" dirty="0">
                        <a:solidFill>
                          <a:srgbClr val="1D1D1D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Front Surface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1D1D1D"/>
                          </a:solidFill>
                        </a:rPr>
                        <a:t>Low-reflectance / matte</a:t>
                      </a:r>
                      <a:endParaRPr lang="en-US" sz="1400" dirty="0">
                        <a:solidFill>
                          <a:srgbClr val="1D1D1D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1D1D1D"/>
                          </a:solidFill>
                        </a:rPr>
                        <a:t>Low-reflectance / matte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1D1D1D"/>
                          </a:solidFill>
                        </a:rPr>
                        <a:t>Anti-reflectance</a:t>
                      </a:r>
                      <a:r>
                        <a:rPr lang="en-US" sz="1400" baseline="0" dirty="0" smtClean="0">
                          <a:solidFill>
                            <a:srgbClr val="1D1D1D"/>
                          </a:solidFill>
                        </a:rPr>
                        <a:t> / gloss</a:t>
                      </a:r>
                      <a:endParaRPr lang="en-US" sz="1400" dirty="0">
                        <a:solidFill>
                          <a:srgbClr val="1D1D1D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UltraRes</a:t>
            </a:r>
            <a:r>
              <a:rPr lang="en-US" dirty="0" smtClean="0"/>
              <a:t> 3D:  Easier and Better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Confidential | Planar Systems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10A0BCD-70B4-4B9D-BC9B-42A87D9211B4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08319" y="1712844"/>
            <a:ext cx="8179329" cy="685800"/>
          </a:xfrm>
        </p:spPr>
        <p:txBody>
          <a:bodyPr/>
          <a:lstStyle/>
          <a:p>
            <a:r>
              <a:rPr lang="en-US" dirty="0" smtClean="0"/>
              <a:t>Flicker-free, full resolution</a:t>
            </a:r>
          </a:p>
          <a:p>
            <a:r>
              <a:rPr lang="en-US" dirty="0" smtClean="0"/>
              <a:t>Continuous 1080 to each eye</a:t>
            </a:r>
          </a:p>
          <a:p>
            <a:r>
              <a:rPr lang="en-US" dirty="0" smtClean="0"/>
              <a:t>Low cost, reliable passive glasses</a:t>
            </a:r>
            <a:endParaRPr lang="en-US" dirty="0"/>
          </a:p>
          <a:p>
            <a:r>
              <a:rPr lang="en-US" dirty="0" smtClean="0"/>
              <a:t>Effortlessly move between 2D and 3D content with today’s latest generation graphics cards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3532" y="0"/>
            <a:ext cx="4580468" cy="3191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Wall  Configurations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Confidential | Planar Systems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10A0BCD-70B4-4B9D-BC9B-42A87D9211B4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Horizontal wall configurations with Planar Profile™ tiling kit</a:t>
            </a:r>
            <a:endParaRPr lang="en-US" dirty="0"/>
          </a:p>
        </p:txBody>
      </p:sp>
      <p:sp>
        <p:nvSpPr>
          <p:cNvPr id="7" name="Text Placeholder 3"/>
          <p:cNvSpPr txBox="1">
            <a:spLocks/>
          </p:cNvSpPr>
          <p:nvPr/>
        </p:nvSpPr>
        <p:spPr bwMode="auto">
          <a:xfrm>
            <a:off x="361123" y="1295400"/>
            <a:ext cx="292834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11163" marR="0" lvl="0" indent="-34290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47B20"/>
              </a:buClr>
              <a:buSzPct val="9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Utilizes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 Planar Profile</a:t>
            </a:r>
            <a:r>
              <a:rPr lang="en-US" dirty="0" smtClean="0">
                <a:latin typeface="Myriad Pro" pitchFamily="34" charset="0"/>
                <a:cs typeface="+mn-cs"/>
              </a:rPr>
              <a:t>™ mounting system</a:t>
            </a:r>
          </a:p>
          <a:p>
            <a:pPr marL="411163" marR="0" lvl="0" indent="-34290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47B20"/>
              </a:buClr>
              <a:buSzPct val="95000"/>
              <a:buFont typeface="Wingdings" pitchFamily="2" charset="2"/>
              <a:buChar char="§"/>
              <a:tabLst/>
              <a:defRPr/>
            </a:pPr>
            <a:r>
              <a:rPr lang="en-US" dirty="0" smtClean="0">
                <a:latin typeface="Myriad Pro" pitchFamily="34" charset="0"/>
                <a:cs typeface="+mn-cs"/>
              </a:rPr>
              <a:t>Tiling Kit assists in flush side-by-side alignment</a:t>
            </a:r>
          </a:p>
          <a:p>
            <a:pPr marL="411163" marR="0" lvl="0" indent="-34290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47B20"/>
              </a:buClr>
              <a:buSzPct val="95000"/>
              <a:buFont typeface="Wingdings" pitchFamily="2" charset="2"/>
              <a:buChar char="§"/>
              <a:tabLst/>
              <a:defRPr/>
            </a:pPr>
            <a:r>
              <a:rPr lang="en-US" dirty="0" smtClean="0">
                <a:latin typeface="Myriad Pro" pitchFamily="34" charset="0"/>
                <a:cs typeface="+mn-cs"/>
              </a:rPr>
              <a:t>Supports range of horizontal wall sizes 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  <a:p>
            <a:pPr marL="411163" marR="0" lvl="0" indent="-34290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47B20"/>
              </a:buClr>
              <a:buSzPct val="95000"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1872" y="1170455"/>
            <a:ext cx="5527964" cy="3207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Planar </a:t>
            </a:r>
            <a:r>
              <a:rPr lang="en-US" dirty="0" err="1" smtClean="0"/>
              <a:t>UltraRes</a:t>
            </a:r>
            <a:r>
              <a:rPr lang="en-US" dirty="0" smtClean="0"/>
              <a:t>™ 4K Displays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Ultra HD for Professional Applications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Confidential | Planar Systems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10A0BCD-70B4-4B9D-BC9B-42A87D9211B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1717" y="157456"/>
            <a:ext cx="3105597" cy="1790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Placeholder 3"/>
          <p:cNvSpPr txBox="1">
            <a:spLocks/>
          </p:cNvSpPr>
          <p:nvPr/>
        </p:nvSpPr>
        <p:spPr bwMode="auto">
          <a:xfrm>
            <a:off x="430454" y="1509575"/>
            <a:ext cx="817932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11163" lvl="0" indent="-342900">
              <a:spcBef>
                <a:spcPts val="700"/>
              </a:spcBef>
              <a:buClr>
                <a:srgbClr val="F47B20"/>
              </a:buClr>
              <a:buSzPct val="95000"/>
              <a:buFont typeface="Wingdings" pitchFamily="2" charset="2"/>
              <a:buChar char="§"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84” diagonal,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  </a:t>
            </a:r>
            <a:r>
              <a:rPr lang="en-US" sz="1800" dirty="0" smtClean="0">
                <a:latin typeface="Myriad Pro" pitchFamily="34" charset="0"/>
                <a:cs typeface="+mn-cs"/>
              </a:rPr>
              <a:t>3840 x 2160 resolution 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  <a:p>
            <a:pPr marL="411163" marR="0" lvl="0" indent="-34290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47B20"/>
              </a:buClr>
              <a:buSzPct val="9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Outstanding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 image quality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  <a:p>
            <a:pPr marL="411163" marR="0" lvl="0" indent="-34290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47B20"/>
              </a:buClr>
              <a:buSzPct val="9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Optimized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 for leading resolution-rich commercial applications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  <a:p>
            <a:pPr marL="411163" lvl="0" indent="-342900">
              <a:spcBef>
                <a:spcPts val="700"/>
              </a:spcBef>
              <a:buClr>
                <a:srgbClr val="F47B20"/>
              </a:buClr>
              <a:buSzPct val="95000"/>
              <a:buFont typeface="Wingdings" pitchFamily="2" charset="2"/>
              <a:buChar char="§"/>
              <a:defRPr/>
            </a:pPr>
            <a:r>
              <a:rPr lang="en-US" sz="1800" dirty="0" smtClean="0">
                <a:latin typeface="Myriad Pro" pitchFamily="34" charset="0"/>
              </a:rPr>
              <a:t>Advanced industrial design for function and style</a:t>
            </a:r>
          </a:p>
          <a:p>
            <a:pPr marL="411163" indent="-342900">
              <a:spcBef>
                <a:spcPts val="700"/>
              </a:spcBef>
              <a:buClr>
                <a:srgbClr val="F47B20"/>
              </a:buClr>
              <a:buSzPct val="95000"/>
              <a:buFont typeface="Wingdings" pitchFamily="2" charset="2"/>
              <a:buChar char="§"/>
              <a:defRPr/>
            </a:pPr>
            <a:r>
              <a:rPr lang="en-US" sz="1800" dirty="0" smtClean="0">
                <a:latin typeface="Myriad Pro" pitchFamily="34" charset="0"/>
                <a:cs typeface="+mn-cs"/>
              </a:rPr>
              <a:t>Configuration options tailored to a range of commercial requirements</a:t>
            </a:r>
          </a:p>
          <a:p>
            <a:pPr marL="411163" marR="0" lvl="0" indent="-34290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47B20"/>
              </a:buClr>
              <a:buSzPct val="95000"/>
              <a:buFont typeface="Wingdings" pitchFamily="2" charset="2"/>
              <a:buChar char="§"/>
              <a:tabLst/>
              <a:defRPr/>
            </a:pPr>
            <a:r>
              <a:rPr lang="en-US" sz="1800" dirty="0" smtClean="0">
                <a:latin typeface="Myriad Pro" pitchFamily="34" charset="0"/>
                <a:cs typeface="+mn-cs"/>
              </a:rPr>
              <a:t>Advanced energy efficient architecture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  <a:p>
            <a:pPr marL="411163" marR="0" lvl="0" indent="-34290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47B20"/>
              </a:buClr>
              <a:buSzPct val="95000"/>
              <a:buFont typeface="Wingdings" pitchFamily="2" charset="2"/>
              <a:buChar char="§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  <a:p>
            <a:pPr marL="411163" marR="0" lvl="0" indent="-34290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47B20"/>
              </a:buClr>
              <a:buSzPct val="95000"/>
              <a:buFont typeface="Wingdings" pitchFamily="2" charset="2"/>
              <a:buChar char="§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Planar Profile™ Tiling Kit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Confidential | Planar Systems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10A0BCD-70B4-4B9D-BC9B-42A87D9211B4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698" y="601137"/>
            <a:ext cx="3657600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 descr="C:\Users\sseminario\Documents\Products\4K\UltraRes 84 Project\4K Collateral\Images\From Stacey\UR84 back view tiled lin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4493" y="109880"/>
            <a:ext cx="4295228" cy="3317007"/>
          </a:xfrm>
          <a:prstGeom prst="rect">
            <a:avLst/>
          </a:prstGeom>
          <a:noFill/>
        </p:spPr>
      </p:pic>
      <p:sp>
        <p:nvSpPr>
          <p:cNvPr id="12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746770" y="3489014"/>
            <a:ext cx="3452158" cy="685800"/>
          </a:xfrm>
        </p:spPr>
        <p:txBody>
          <a:bodyPr/>
          <a:lstStyle/>
          <a:p>
            <a:r>
              <a:rPr lang="en-US" sz="1600" dirty="0" smtClean="0"/>
              <a:t>Eliminates side extrusions</a:t>
            </a:r>
          </a:p>
          <a:p>
            <a:r>
              <a:rPr lang="en-US" sz="1600" dirty="0" smtClean="0"/>
              <a:t>Provides flush top and bottom extrusions</a:t>
            </a:r>
          </a:p>
          <a:p>
            <a:endParaRPr lang="en-US" sz="1600" dirty="0"/>
          </a:p>
        </p:txBody>
      </p:sp>
      <p:sp>
        <p:nvSpPr>
          <p:cNvPr id="13" name="Text Placeholder 3"/>
          <p:cNvSpPr txBox="1">
            <a:spLocks/>
          </p:cNvSpPr>
          <p:nvPr/>
        </p:nvSpPr>
        <p:spPr bwMode="auto">
          <a:xfrm>
            <a:off x="4727575" y="3426887"/>
            <a:ext cx="4152146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11163" marR="0" lvl="0" indent="-34290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47B20"/>
              </a:buClr>
              <a:buSzPct val="95000"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Template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 assists with mount alignment</a:t>
            </a:r>
          </a:p>
          <a:p>
            <a:pPr marL="411163" marR="0" lvl="0" indent="-34290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47B20"/>
              </a:buClr>
              <a:buSzPct val="95000"/>
              <a:buFont typeface="Wingdings" pitchFamily="2" charset="2"/>
              <a:buChar char="§"/>
              <a:tabLst/>
              <a:defRPr/>
            </a:pPr>
            <a:r>
              <a:rPr lang="en-US" sz="1600" dirty="0" smtClean="0">
                <a:latin typeface="Myriad Pro" pitchFamily="34" charset="0"/>
                <a:cs typeface="+mn-cs"/>
              </a:rPr>
              <a:t>Tiling slide tightens and aligns adjoining displays</a:t>
            </a:r>
            <a:endParaRPr kumimoji="0" lang="en-US" sz="16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  <a:p>
            <a:pPr marL="411163" marR="0" lvl="0" indent="-34290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47B20"/>
              </a:buClr>
              <a:buSzPct val="95000"/>
              <a:buFont typeface="Wingdings" pitchFamily="2" charset="2"/>
              <a:buChar char="§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  <a:p>
            <a:pPr marL="411163" marR="0" lvl="0" indent="-34290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47B20"/>
              </a:buClr>
              <a:buSzPct val="95000"/>
              <a:buFont typeface="Wingdings" pitchFamily="2" charset="2"/>
              <a:buChar char="§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UltraRes</a:t>
            </a:r>
            <a:r>
              <a:rPr lang="en-US" dirty="0" smtClean="0"/>
              <a:t> Free-standing Pedestal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Confidential | Planar Systems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10A0BCD-70B4-4B9D-BC9B-42A87D9211B4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830" y="673418"/>
            <a:ext cx="4572000" cy="232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2537" y="1421377"/>
            <a:ext cx="4795723" cy="2442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55919" y="3070860"/>
            <a:ext cx="8179329" cy="685800"/>
          </a:xfrm>
        </p:spPr>
        <p:txBody>
          <a:bodyPr/>
          <a:lstStyle/>
          <a:p>
            <a:r>
              <a:rPr lang="en-US" dirty="0" smtClean="0"/>
              <a:t>Single and double-sided</a:t>
            </a:r>
          </a:p>
          <a:p>
            <a:r>
              <a:rPr lang="en-US" dirty="0" smtClean="0"/>
              <a:t>Service access mode</a:t>
            </a:r>
          </a:p>
          <a:p>
            <a:r>
              <a:rPr lang="en-US" dirty="0" smtClean="0"/>
              <a:t>Supports UR8450-MX </a:t>
            </a:r>
          </a:p>
          <a:p>
            <a:endParaRPr lang="en-US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Planar </a:t>
            </a:r>
            <a:r>
              <a:rPr lang="en-US" dirty="0" err="1" smtClean="0"/>
              <a:t>UltraRes</a:t>
            </a:r>
            <a:r>
              <a:rPr lang="en-US" dirty="0" smtClean="0"/>
              <a:t>™ 4K Displays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Ultra HD for Professional Applications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Confidential | Planar Systems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10A0BCD-70B4-4B9D-BC9B-42A87D9211B4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1717" y="157456"/>
            <a:ext cx="3105597" cy="1790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Placeholder 3"/>
          <p:cNvSpPr txBox="1">
            <a:spLocks/>
          </p:cNvSpPr>
          <p:nvPr/>
        </p:nvSpPr>
        <p:spPr bwMode="auto">
          <a:xfrm>
            <a:off x="430454" y="1509575"/>
            <a:ext cx="817932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11163" lvl="0" indent="-342900">
              <a:spcBef>
                <a:spcPts val="700"/>
              </a:spcBef>
              <a:buClr>
                <a:srgbClr val="F47B20"/>
              </a:buClr>
              <a:buSzPct val="95000"/>
              <a:buFont typeface="Wingdings" pitchFamily="2" charset="2"/>
              <a:buChar char="§"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84” diagonal,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  </a:t>
            </a:r>
            <a:r>
              <a:rPr lang="en-US" sz="1800" dirty="0" smtClean="0">
                <a:latin typeface="Myriad Pro" pitchFamily="34" charset="0"/>
                <a:cs typeface="+mn-cs"/>
              </a:rPr>
              <a:t>3840 x 2160 resolution 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  <a:p>
            <a:pPr marL="411163" marR="0" lvl="0" indent="-34290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47B20"/>
              </a:buClr>
              <a:buSzPct val="9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Outstanding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 image quality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  <a:p>
            <a:pPr marL="411163" marR="0" lvl="0" indent="-34290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47B20"/>
              </a:buClr>
              <a:buSzPct val="9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Optimized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 for leading resolution-rich commercial applications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  <a:p>
            <a:pPr marL="411163" lvl="0" indent="-342900">
              <a:spcBef>
                <a:spcPts val="700"/>
              </a:spcBef>
              <a:buClr>
                <a:srgbClr val="F47B20"/>
              </a:buClr>
              <a:buSzPct val="95000"/>
              <a:buFont typeface="Wingdings" pitchFamily="2" charset="2"/>
              <a:buChar char="§"/>
              <a:defRPr/>
            </a:pPr>
            <a:r>
              <a:rPr lang="en-US" sz="1800" dirty="0" smtClean="0">
                <a:latin typeface="Myriad Pro" pitchFamily="34" charset="0"/>
              </a:rPr>
              <a:t>Advanced industrial design for function and style</a:t>
            </a:r>
          </a:p>
          <a:p>
            <a:pPr marL="411163" indent="-342900">
              <a:spcBef>
                <a:spcPts val="700"/>
              </a:spcBef>
              <a:buClr>
                <a:srgbClr val="F47B20"/>
              </a:buClr>
              <a:buSzPct val="95000"/>
              <a:buFont typeface="Wingdings" pitchFamily="2" charset="2"/>
              <a:buChar char="§"/>
              <a:defRPr/>
            </a:pPr>
            <a:r>
              <a:rPr lang="en-US" sz="1800" dirty="0" smtClean="0">
                <a:latin typeface="Myriad Pro" pitchFamily="34" charset="0"/>
              </a:rPr>
              <a:t>Configuration options tailored to a range of commercial requirements</a:t>
            </a:r>
          </a:p>
          <a:p>
            <a:pPr marL="411163" marR="0" lvl="0" indent="-34290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47B20"/>
              </a:buClr>
              <a:buSzPct val="95000"/>
              <a:buFont typeface="Wingdings" pitchFamily="2" charset="2"/>
              <a:buChar char="§"/>
              <a:tabLst/>
              <a:defRPr/>
            </a:pPr>
            <a:r>
              <a:rPr lang="en-US" sz="1800" dirty="0" smtClean="0">
                <a:solidFill>
                  <a:srgbClr val="FFC000"/>
                </a:solidFill>
                <a:latin typeface="Myriad Pro" pitchFamily="34" charset="0"/>
                <a:cs typeface="+mn-cs"/>
              </a:rPr>
              <a:t>Advanced energy efficient architecture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  <a:p>
            <a:pPr marL="411163" marR="0" lvl="0" indent="-34290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47B20"/>
              </a:buClr>
              <a:buSzPct val="95000"/>
              <a:buFont typeface="Wingdings" pitchFamily="2" charset="2"/>
              <a:buChar char="§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  <a:p>
            <a:pPr marL="411163" marR="0" lvl="0" indent="-34290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47B20"/>
              </a:buClr>
              <a:buSzPct val="95000"/>
              <a:buFont typeface="Wingdings" pitchFamily="2" charset="2"/>
              <a:buChar char="§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Display, Walks Softly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Breakthrough Large-Format Energy Efficiency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Lower power design using edge-Lit LED and passive cooling</a:t>
            </a:r>
          </a:p>
          <a:p>
            <a:r>
              <a:rPr lang="en-US" dirty="0" smtClean="0"/>
              <a:t>&lt;0.5Watt standby power usage</a:t>
            </a:r>
          </a:p>
          <a:p>
            <a:r>
              <a:rPr lang="en-US" dirty="0" smtClean="0"/>
              <a:t>Auto-off signal detection</a:t>
            </a:r>
          </a:p>
          <a:p>
            <a:r>
              <a:rPr lang="en-US" dirty="0" smtClean="0"/>
              <a:t>No lead or mercury</a:t>
            </a:r>
          </a:p>
          <a:p>
            <a:r>
              <a:rPr lang="en-US" dirty="0" smtClean="0"/>
              <a:t>0dB noiseless operation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Confidential | Planar Systems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10A0BCD-70B4-4B9D-BC9B-42A87D9211B4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1977" y="2164080"/>
            <a:ext cx="3357905" cy="1888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 Reasons Professionals Need </a:t>
            </a:r>
            <a:r>
              <a:rPr lang="en-US" dirty="0" err="1" smtClean="0"/>
              <a:t>UltraRes</a:t>
            </a:r>
            <a:r>
              <a:rPr lang="en-US" dirty="0" smtClean="0"/>
              <a:t>, Not a TV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15939" y="593761"/>
            <a:ext cx="8179329" cy="685800"/>
          </a:xfrm>
        </p:spPr>
        <p:txBody>
          <a:bodyPr/>
          <a:lstStyle/>
          <a:p>
            <a:pPr marL="911225" lvl="1" indent="-457200">
              <a:buFont typeface="+mj-lt"/>
              <a:buAutoNum type="arabicPeriod"/>
            </a:pPr>
            <a:r>
              <a:rPr lang="en-US" sz="1600" dirty="0" smtClean="0"/>
              <a:t>Electronics that support professional applications.</a:t>
            </a:r>
          </a:p>
          <a:p>
            <a:pPr marL="1166813" lvl="2" indent="-457200">
              <a:buNone/>
            </a:pPr>
            <a:r>
              <a:rPr lang="en-US" sz="1600" dirty="0" smtClean="0"/>
              <a:t>	</a:t>
            </a:r>
            <a:r>
              <a:rPr lang="en-US" sz="1400" dirty="0" smtClean="0"/>
              <a:t>4K @ 60Hz.  </a:t>
            </a:r>
          </a:p>
          <a:p>
            <a:pPr marL="1166813" lvl="2" indent="-457200">
              <a:buNone/>
            </a:pPr>
            <a:r>
              <a:rPr lang="en-US" sz="1400" dirty="0" smtClean="0"/>
              <a:t>	Multi-output graphics card support – </a:t>
            </a:r>
            <a:r>
              <a:rPr lang="en-US" sz="1400" dirty="0" err="1" smtClean="0"/>
              <a:t>nVidia</a:t>
            </a:r>
            <a:r>
              <a:rPr lang="en-US" sz="1400" dirty="0" smtClean="0"/>
              <a:t>, AMD</a:t>
            </a:r>
          </a:p>
          <a:p>
            <a:pPr marL="1166813" lvl="2" indent="-457200">
              <a:buNone/>
            </a:pPr>
            <a:r>
              <a:rPr lang="en-US" sz="1400" dirty="0" smtClean="0"/>
              <a:t>	Windowing processor support.</a:t>
            </a:r>
          </a:p>
          <a:p>
            <a:pPr marL="911225" lvl="1" indent="-457200">
              <a:buFont typeface="+mj-lt"/>
              <a:buAutoNum type="arabicPeriod"/>
            </a:pPr>
            <a:r>
              <a:rPr lang="en-US" sz="1600" dirty="0" smtClean="0"/>
              <a:t>10bit color – true end-to-end implementation</a:t>
            </a:r>
          </a:p>
          <a:p>
            <a:pPr marL="911225" lvl="1" indent="-457200">
              <a:buFont typeface="+mj-lt"/>
              <a:buAutoNum type="arabicPeriod"/>
            </a:pPr>
            <a:r>
              <a:rPr lang="en-US" sz="1600" dirty="0" smtClean="0"/>
              <a:t>Slimmest mounting profile and ADA compliant</a:t>
            </a:r>
          </a:p>
          <a:p>
            <a:pPr marL="911225" lvl="1" indent="-457200">
              <a:buFont typeface="+mj-lt"/>
              <a:buAutoNum type="arabicPeriod"/>
            </a:pPr>
            <a:r>
              <a:rPr lang="en-US" sz="1600" dirty="0" smtClean="0"/>
              <a:t>In-place service access mode (hinge and kickstand)</a:t>
            </a:r>
          </a:p>
          <a:p>
            <a:pPr marL="911225" lvl="1" indent="-457200">
              <a:buFont typeface="+mj-lt"/>
              <a:buAutoNum type="arabicPeriod"/>
            </a:pPr>
            <a:r>
              <a:rPr lang="en-US" sz="1600" dirty="0" smtClean="0"/>
              <a:t>Fail-over power redundancy </a:t>
            </a:r>
          </a:p>
          <a:p>
            <a:pPr marL="911225" lvl="1" indent="-457200">
              <a:buFont typeface="+mj-lt"/>
              <a:buAutoNum type="arabicPeriod"/>
            </a:pPr>
            <a:r>
              <a:rPr lang="en-US" sz="1600" dirty="0" smtClean="0"/>
              <a:t>0dB silent operation – </a:t>
            </a:r>
            <a:r>
              <a:rPr lang="en-US" sz="1600" dirty="0" err="1" smtClean="0"/>
              <a:t>Fanless</a:t>
            </a:r>
            <a:endParaRPr lang="en-US" sz="1600" dirty="0" smtClean="0"/>
          </a:p>
          <a:p>
            <a:pPr marL="911225" lvl="1" indent="-457200">
              <a:buFont typeface="+mj-lt"/>
              <a:buAutoNum type="arabicPeriod"/>
            </a:pPr>
            <a:r>
              <a:rPr lang="en-US" sz="1600" dirty="0" smtClean="0"/>
              <a:t>Full serial command set, LAN and RS232, SNMP support</a:t>
            </a:r>
          </a:p>
          <a:p>
            <a:pPr marL="911225" lvl="1" indent="-457200">
              <a:buFont typeface="+mj-lt"/>
              <a:buAutoNum type="arabicPeriod"/>
            </a:pPr>
            <a:r>
              <a:rPr lang="en-US" sz="1600" dirty="0" smtClean="0"/>
              <a:t>Horizontal tiling kit </a:t>
            </a:r>
          </a:p>
          <a:p>
            <a:pPr marL="911225" lvl="1" indent="-457200">
              <a:buFont typeface="+mj-lt"/>
              <a:buAutoNum type="arabicPeriod"/>
            </a:pPr>
            <a:r>
              <a:rPr lang="en-US" sz="1600" dirty="0" smtClean="0"/>
              <a:t>Portrait orientation support (signage applications)</a:t>
            </a:r>
          </a:p>
          <a:p>
            <a:pPr marL="911225" lvl="1" indent="-457200">
              <a:buFont typeface="+mj-lt"/>
              <a:buAutoNum type="arabicPeriod"/>
            </a:pPr>
            <a:r>
              <a:rPr lang="en-US" sz="1600" dirty="0" smtClean="0"/>
              <a:t>3 panel options to meet specific needs</a:t>
            </a:r>
          </a:p>
          <a:p>
            <a:pPr marL="911225" lvl="1" indent="-457200">
              <a:buFont typeface="+mj-lt"/>
              <a:buAutoNum type="arabicPeriod"/>
            </a:pPr>
            <a:r>
              <a:rPr lang="en-US" sz="1600" dirty="0" smtClean="0"/>
              <a:t>Warranty and support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2463" y="4863704"/>
            <a:ext cx="2895600" cy="20036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Confidential | Planar Systems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10A0BCD-70B4-4B9D-BC9B-42A87D9211B4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Confidential | Planar Systems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10A0BCD-70B4-4B9D-BC9B-42A87D9211B4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Planar </a:t>
            </a:r>
            <a:r>
              <a:rPr lang="en-US" dirty="0" err="1" smtClean="0"/>
              <a:t>UltraRes</a:t>
            </a:r>
            <a:r>
              <a:rPr lang="en-US" dirty="0" smtClean="0"/>
              <a:t>™ 4K Displays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Ultra HD for Professional Applications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Confidential | Planar Systems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10A0BCD-70B4-4B9D-BC9B-42A87D9211B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1717" y="157456"/>
            <a:ext cx="3105597" cy="1790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Placeholder 3"/>
          <p:cNvSpPr txBox="1">
            <a:spLocks/>
          </p:cNvSpPr>
          <p:nvPr/>
        </p:nvSpPr>
        <p:spPr bwMode="auto">
          <a:xfrm>
            <a:off x="430454" y="1509575"/>
            <a:ext cx="817932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11163" lvl="0" indent="-342900">
              <a:spcBef>
                <a:spcPts val="700"/>
              </a:spcBef>
              <a:buClr>
                <a:srgbClr val="F47B20"/>
              </a:buClr>
              <a:buSzPct val="95000"/>
              <a:buFont typeface="Wingdings" pitchFamily="2" charset="2"/>
              <a:buChar char="§"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84” diagonal,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  </a:t>
            </a:r>
            <a:r>
              <a:rPr lang="en-US" sz="1800" dirty="0" smtClean="0">
                <a:latin typeface="Myriad Pro" pitchFamily="34" charset="0"/>
                <a:cs typeface="+mn-cs"/>
              </a:rPr>
              <a:t>3840 x 2160 resolution 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  <a:p>
            <a:pPr marL="411163" marR="0" lvl="0" indent="-34290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47B20"/>
              </a:buClr>
              <a:buSzPct val="9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Outstanding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 image quality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  <a:p>
            <a:pPr marL="411163" marR="0" lvl="0" indent="-34290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47B20"/>
              </a:buClr>
              <a:buSzPct val="9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Optimized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 for leading resolution-rich commercial applications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  <a:p>
            <a:pPr marL="411163" lvl="0" indent="-342900">
              <a:spcBef>
                <a:spcPts val="700"/>
              </a:spcBef>
              <a:buClr>
                <a:srgbClr val="F47B20"/>
              </a:buClr>
              <a:buSzPct val="95000"/>
              <a:buFont typeface="Wingdings" pitchFamily="2" charset="2"/>
              <a:buChar char="§"/>
              <a:defRPr/>
            </a:pPr>
            <a:r>
              <a:rPr lang="en-US" sz="1800" dirty="0" smtClean="0">
                <a:latin typeface="Myriad Pro" pitchFamily="34" charset="0"/>
              </a:rPr>
              <a:t>Advanced industrial design for function and style</a:t>
            </a:r>
          </a:p>
          <a:p>
            <a:pPr marL="411163" indent="-342900">
              <a:spcBef>
                <a:spcPts val="700"/>
              </a:spcBef>
              <a:buClr>
                <a:srgbClr val="F47B20"/>
              </a:buClr>
              <a:buSzPct val="95000"/>
              <a:buFont typeface="Wingdings" pitchFamily="2" charset="2"/>
              <a:buChar char="§"/>
              <a:defRPr/>
            </a:pPr>
            <a:r>
              <a:rPr lang="en-US" sz="1800" dirty="0" smtClean="0">
                <a:latin typeface="Myriad Pro" pitchFamily="34" charset="0"/>
                <a:cs typeface="+mn-cs"/>
              </a:rPr>
              <a:t>Configuration options tailored to a range of commercial requirements</a:t>
            </a:r>
          </a:p>
          <a:p>
            <a:pPr marL="411163" marR="0" lvl="0" indent="-34290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47B20"/>
              </a:buClr>
              <a:buSzPct val="95000"/>
              <a:buFont typeface="Wingdings" pitchFamily="2" charset="2"/>
              <a:buChar char="§"/>
              <a:tabLst/>
              <a:defRPr/>
            </a:pPr>
            <a:r>
              <a:rPr lang="en-US" sz="1800" dirty="0" smtClean="0">
                <a:latin typeface="Myriad Pro" pitchFamily="34" charset="0"/>
                <a:cs typeface="+mn-cs"/>
              </a:rPr>
              <a:t>Advanced energy efficient architecture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  <a:p>
            <a:pPr marL="411163" marR="0" lvl="0" indent="-34290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47B20"/>
              </a:buClr>
              <a:buSzPct val="95000"/>
              <a:buFont typeface="Wingdings" pitchFamily="2" charset="2"/>
              <a:buChar char="§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  <a:p>
            <a:pPr marL="411163" marR="0" lvl="0" indent="-34290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47B20"/>
              </a:buClr>
              <a:buSzPct val="95000"/>
              <a:buFont typeface="Wingdings" pitchFamily="2" charset="2"/>
              <a:buChar char="§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Outstanding Image Quality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The obvious stuff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10A0BCD-70B4-4B9D-BC9B-42A87D9211B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468428" y="3579791"/>
            <a:ext cx="2563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 algn="ctr">
              <a:buClr>
                <a:schemeClr val="accent6"/>
              </a:buClr>
            </a:pPr>
            <a:r>
              <a:rPr lang="en-US" sz="1600" dirty="0" smtClean="0">
                <a:solidFill>
                  <a:srgbClr val="FFC000"/>
                </a:solidFill>
                <a:latin typeface="+mn-lt"/>
              </a:rPr>
              <a:t>84” </a:t>
            </a:r>
            <a:r>
              <a:rPr lang="en-US" sz="1600" dirty="0" err="1" smtClean="0">
                <a:solidFill>
                  <a:srgbClr val="FFC000"/>
                </a:solidFill>
                <a:latin typeface="+mn-lt"/>
              </a:rPr>
              <a:t>UltraRes</a:t>
            </a:r>
            <a:r>
              <a:rPr lang="en-US" sz="1600" dirty="0" smtClean="0">
                <a:solidFill>
                  <a:srgbClr val="FFC000"/>
                </a:solidFill>
                <a:latin typeface="+mn-lt"/>
              </a:rPr>
              <a:t>™</a:t>
            </a:r>
          </a:p>
          <a:p>
            <a:pPr marL="347663" indent="-347663" algn="ctr">
              <a:buClr>
                <a:schemeClr val="accent6"/>
              </a:buClr>
            </a:pPr>
            <a:r>
              <a:rPr lang="en-US" sz="1600" dirty="0" smtClean="0">
                <a:solidFill>
                  <a:srgbClr val="FFC000"/>
                </a:solidFill>
                <a:latin typeface="+mn-lt"/>
              </a:rPr>
              <a:t>4x the pixel density</a:t>
            </a:r>
          </a:p>
        </p:txBody>
      </p:sp>
      <p:sp>
        <p:nvSpPr>
          <p:cNvPr id="36" name="Right Arrow 35"/>
          <p:cNvSpPr/>
          <p:nvPr/>
        </p:nvSpPr>
        <p:spPr>
          <a:xfrm>
            <a:off x="4360682" y="2318083"/>
            <a:ext cx="377687" cy="438753"/>
          </a:xfrm>
          <a:prstGeom prst="rightArrow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451" y="1257596"/>
            <a:ext cx="3692871" cy="2299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6470" y="1342773"/>
            <a:ext cx="3426490" cy="2237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1024918" y="3579791"/>
            <a:ext cx="25630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 algn="ctr">
              <a:buClr>
                <a:schemeClr val="accent6"/>
              </a:buClr>
            </a:pPr>
            <a:r>
              <a:rPr lang="en-US" sz="1600" dirty="0" smtClean="0">
                <a:solidFill>
                  <a:srgbClr val="FFC000"/>
                </a:solidFill>
                <a:latin typeface="+mn-lt"/>
              </a:rPr>
              <a:t>80” Full HD Display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Outstanding Image Quality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The obvious stuff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Confidential | Planar Systems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10A0BCD-70B4-4B9D-BC9B-42A87D9211B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4284" y="1645907"/>
            <a:ext cx="3011916" cy="169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874284" y="1645907"/>
            <a:ext cx="3011916" cy="1694666"/>
          </a:xfrm>
          <a:prstGeom prst="rect">
            <a:avLst/>
          </a:prstGeom>
          <a:noFill/>
          <a:ln w="57150">
            <a:solidFill>
              <a:srgbClr val="1D1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13" idx="1"/>
            <a:endCxn id="13" idx="3"/>
          </p:cNvCxnSpPr>
          <p:nvPr/>
        </p:nvCxnSpPr>
        <p:spPr>
          <a:xfrm>
            <a:off x="874284" y="2493240"/>
            <a:ext cx="3011916" cy="0"/>
          </a:xfrm>
          <a:prstGeom prst="line">
            <a:avLst/>
          </a:prstGeom>
          <a:ln w="57150">
            <a:solidFill>
              <a:srgbClr val="1D1D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3" idx="0"/>
            <a:endCxn id="13" idx="2"/>
          </p:cNvCxnSpPr>
          <p:nvPr/>
        </p:nvCxnSpPr>
        <p:spPr>
          <a:xfrm>
            <a:off x="2380242" y="1645907"/>
            <a:ext cx="0" cy="1694666"/>
          </a:xfrm>
          <a:prstGeom prst="line">
            <a:avLst/>
          </a:prstGeom>
          <a:ln w="57150">
            <a:solidFill>
              <a:srgbClr val="1D1D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69863" y="3381418"/>
            <a:ext cx="33119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 algn="ctr">
              <a:buClr>
                <a:schemeClr val="accent6"/>
              </a:buClr>
            </a:pPr>
            <a:r>
              <a:rPr lang="en-US" sz="1600" dirty="0" smtClean="0">
                <a:solidFill>
                  <a:srgbClr val="FFC000"/>
                </a:solidFill>
                <a:latin typeface="+mn-lt"/>
              </a:rPr>
              <a:t>2x2 46” Full HD SNB displays</a:t>
            </a: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0989" y="1645907"/>
            <a:ext cx="3083712" cy="17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Rectangle 33"/>
          <p:cNvSpPr/>
          <p:nvPr/>
        </p:nvSpPr>
        <p:spPr>
          <a:xfrm>
            <a:off x="5060989" y="1645907"/>
            <a:ext cx="3083711" cy="1735061"/>
          </a:xfrm>
          <a:prstGeom prst="rect">
            <a:avLst/>
          </a:prstGeom>
          <a:noFill/>
          <a:ln w="57150">
            <a:solidFill>
              <a:srgbClr val="1D1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5562029" y="3381418"/>
            <a:ext cx="23091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 algn="ctr">
              <a:buClr>
                <a:schemeClr val="accent6"/>
              </a:buClr>
            </a:pPr>
            <a:r>
              <a:rPr lang="en-US" sz="1600" dirty="0" smtClean="0">
                <a:solidFill>
                  <a:srgbClr val="FFC000"/>
                </a:solidFill>
                <a:latin typeface="+mn-lt"/>
              </a:rPr>
              <a:t>84” </a:t>
            </a:r>
            <a:r>
              <a:rPr lang="en-US" sz="1600" dirty="0" err="1" smtClean="0">
                <a:solidFill>
                  <a:srgbClr val="FFC000"/>
                </a:solidFill>
                <a:latin typeface="+mn-lt"/>
              </a:rPr>
              <a:t>UltraRes</a:t>
            </a:r>
            <a:r>
              <a:rPr lang="en-US" sz="1600" dirty="0" smtClean="0">
                <a:solidFill>
                  <a:srgbClr val="FFC000"/>
                </a:solidFill>
                <a:latin typeface="+mn-lt"/>
              </a:rPr>
              <a:t>™</a:t>
            </a:r>
          </a:p>
        </p:txBody>
      </p:sp>
      <p:sp>
        <p:nvSpPr>
          <p:cNvPr id="37" name="Right Arrow 36"/>
          <p:cNvSpPr/>
          <p:nvPr/>
        </p:nvSpPr>
        <p:spPr>
          <a:xfrm>
            <a:off x="4367523" y="2363441"/>
            <a:ext cx="377687" cy="438753"/>
          </a:xfrm>
          <a:prstGeom prst="rightArrow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766060" y="3648808"/>
            <a:ext cx="13195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FC000"/>
                </a:solidFill>
                <a:latin typeface="+mn-lt"/>
              </a:rPr>
              <a:t>6.7 ft x 3.7 ft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056827" y="3676380"/>
            <a:ext cx="13195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FC000"/>
                </a:solidFill>
                <a:latin typeface="+mn-lt"/>
              </a:rPr>
              <a:t>6.3 ft x 3.7 ft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787430" y="3961594"/>
            <a:ext cx="40060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rgbClr val="FFC000"/>
                </a:solidFill>
                <a:latin typeface="+mn-lt"/>
              </a:rPr>
              <a:t>Similar size, Same resolution, no bezels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Outstanding Image Quality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The less obvious stuff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15939" y="1456556"/>
            <a:ext cx="8179329" cy="685800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dirty="0" smtClean="0"/>
              <a:t>120Hz response rate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True 10bit color depth support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Configurable local dimming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Support for 4K @ 60Hz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High brightness option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Continuous stereo passive glasses 3D option</a:t>
            </a:r>
          </a:p>
          <a:p>
            <a:pPr>
              <a:buFont typeface="Wingdings" pitchFamily="2" charset="2"/>
              <a:buChar char="ü"/>
            </a:pPr>
            <a:endParaRPr lang="en-US" dirty="0" smtClean="0"/>
          </a:p>
          <a:p>
            <a:pPr>
              <a:buFont typeface="Wingdings" pitchFamily="2" charset="2"/>
              <a:buChar char="ü"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Confidential | Planar Systems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10A0BCD-70B4-4B9D-BC9B-42A87D9211B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55993" y="1456556"/>
            <a:ext cx="2570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sz="1800" dirty="0" smtClean="0">
                <a:solidFill>
                  <a:schemeClr val="bg1"/>
                </a:solidFill>
                <a:latin typeface="+mn-lt"/>
              </a:rPr>
              <a:t>= Planar </a:t>
            </a:r>
            <a:r>
              <a:rPr lang="en-US" sz="1800" dirty="0" err="1" smtClean="0">
                <a:solidFill>
                  <a:schemeClr val="bg1"/>
                </a:solidFill>
                <a:latin typeface="+mn-lt"/>
              </a:rPr>
              <a:t>UltraRes</a:t>
            </a:r>
            <a:r>
              <a:rPr lang="en-US" sz="1800" dirty="0" smtClean="0">
                <a:solidFill>
                  <a:schemeClr val="bg1"/>
                </a:solidFill>
                <a:latin typeface="+mn-lt"/>
              </a:rPr>
              <a:t>™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Planar </a:t>
            </a:r>
            <a:r>
              <a:rPr lang="en-US" dirty="0" err="1" smtClean="0"/>
              <a:t>UltraRes</a:t>
            </a:r>
            <a:r>
              <a:rPr lang="en-US" dirty="0" smtClean="0"/>
              <a:t>™ 4K Displays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Ultra HD for Professional Applications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Confidential | Planar Systems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10A0BCD-70B4-4B9D-BC9B-42A87D9211B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1717" y="157456"/>
            <a:ext cx="3105597" cy="1790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Placeholder 3"/>
          <p:cNvSpPr txBox="1">
            <a:spLocks/>
          </p:cNvSpPr>
          <p:nvPr/>
        </p:nvSpPr>
        <p:spPr bwMode="auto">
          <a:xfrm>
            <a:off x="430454" y="1509575"/>
            <a:ext cx="817932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11163" lvl="0" indent="-342900">
              <a:spcBef>
                <a:spcPts val="700"/>
              </a:spcBef>
              <a:buClr>
                <a:srgbClr val="F47B20"/>
              </a:buClr>
              <a:buSzPct val="95000"/>
              <a:buFont typeface="Wingdings" pitchFamily="2" charset="2"/>
              <a:buChar char="§"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84” diagonal,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  </a:t>
            </a:r>
            <a:r>
              <a:rPr lang="en-US" sz="1800" dirty="0" smtClean="0">
                <a:latin typeface="Myriad Pro" pitchFamily="34" charset="0"/>
                <a:cs typeface="+mn-cs"/>
              </a:rPr>
              <a:t>3840 x 2160 resolution 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  <a:p>
            <a:pPr marL="411163" marR="0" lvl="0" indent="-34290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47B20"/>
              </a:buClr>
              <a:buSzPct val="9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Outstanding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 image quality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  <a:p>
            <a:pPr marL="411163" marR="0" lvl="0" indent="-34290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47B20"/>
              </a:buClr>
              <a:buSzPct val="9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Optimized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 for leading resolution-rich commercial applications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  <a:p>
            <a:pPr marL="411163" lvl="0" indent="-342900">
              <a:spcBef>
                <a:spcPts val="700"/>
              </a:spcBef>
              <a:buClr>
                <a:srgbClr val="F47B20"/>
              </a:buClr>
              <a:buSzPct val="95000"/>
              <a:buFont typeface="Wingdings" pitchFamily="2" charset="2"/>
              <a:buChar char="§"/>
              <a:defRPr/>
            </a:pPr>
            <a:r>
              <a:rPr lang="en-US" sz="1800" dirty="0" smtClean="0">
                <a:latin typeface="Myriad Pro" pitchFamily="34" charset="0"/>
              </a:rPr>
              <a:t>Advanced industrial design for function and style</a:t>
            </a:r>
          </a:p>
          <a:p>
            <a:pPr marL="411163" indent="-342900">
              <a:spcBef>
                <a:spcPts val="700"/>
              </a:spcBef>
              <a:buClr>
                <a:srgbClr val="F47B20"/>
              </a:buClr>
              <a:buSzPct val="95000"/>
              <a:buFont typeface="Wingdings" pitchFamily="2" charset="2"/>
              <a:buChar char="§"/>
              <a:defRPr/>
            </a:pPr>
            <a:r>
              <a:rPr lang="en-US" sz="1800" dirty="0" smtClean="0">
                <a:latin typeface="Myriad Pro" pitchFamily="34" charset="0"/>
                <a:cs typeface="+mn-cs"/>
              </a:rPr>
              <a:t>Configuration options tailored to a range of commercial requirements</a:t>
            </a:r>
          </a:p>
          <a:p>
            <a:pPr marL="411163" marR="0" lvl="0" indent="-34290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47B20"/>
              </a:buClr>
              <a:buSzPct val="95000"/>
              <a:buFont typeface="Wingdings" pitchFamily="2" charset="2"/>
              <a:buChar char="§"/>
              <a:tabLst/>
              <a:defRPr/>
            </a:pPr>
            <a:r>
              <a:rPr lang="en-US" sz="1800" dirty="0" smtClean="0">
                <a:latin typeface="Myriad Pro" pitchFamily="34" charset="0"/>
                <a:cs typeface="+mn-cs"/>
              </a:rPr>
              <a:t>Advanced energy efficient architecture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  <a:p>
            <a:pPr marL="411163" marR="0" lvl="0" indent="-34290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47B20"/>
              </a:buClr>
              <a:buSzPct val="95000"/>
              <a:buFont typeface="Wingdings" pitchFamily="2" charset="2"/>
              <a:buChar char="§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  <a:p>
            <a:pPr marL="411163" marR="0" lvl="0" indent="-34290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47B20"/>
              </a:buClr>
              <a:buSzPct val="95000"/>
              <a:buFont typeface="Wingdings" pitchFamily="2" charset="2"/>
              <a:buChar char="§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Resolution-rich Commercial Applications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15939" y="588896"/>
            <a:ext cx="8476986" cy="802581"/>
          </a:xfrm>
        </p:spPr>
        <p:txBody>
          <a:bodyPr/>
          <a:lstStyle/>
          <a:p>
            <a:pPr marL="525463" indent="-457200">
              <a:buNone/>
            </a:pPr>
            <a:r>
              <a:rPr lang="en-US" dirty="0" smtClean="0"/>
              <a:t>Industrial</a:t>
            </a:r>
          </a:p>
          <a:p>
            <a:pPr lvl="1"/>
            <a:r>
              <a:rPr lang="en-US" sz="1600" dirty="0" smtClean="0"/>
              <a:t>Geospatial – satellite surveillance, mapping</a:t>
            </a:r>
          </a:p>
          <a:p>
            <a:pPr lvl="1"/>
            <a:r>
              <a:rPr lang="en-US" sz="1600" dirty="0" smtClean="0"/>
              <a:t>Oil/gas – exploration, production management</a:t>
            </a:r>
          </a:p>
          <a:p>
            <a:pPr lvl="1"/>
            <a:r>
              <a:rPr lang="en-US" sz="1600" dirty="0" smtClean="0"/>
              <a:t>Process control – power distribution management</a:t>
            </a:r>
          </a:p>
          <a:p>
            <a:pPr lvl="1"/>
            <a:r>
              <a:rPr lang="en-US" sz="1600" dirty="0" smtClean="0"/>
              <a:t>CAD – aerospace, engineering, design, architecture</a:t>
            </a:r>
          </a:p>
          <a:p>
            <a:pPr lvl="1"/>
            <a:r>
              <a:rPr lang="en-US" sz="1600" dirty="0" smtClean="0"/>
              <a:t>Visualization / Simulation</a:t>
            </a:r>
          </a:p>
          <a:p>
            <a:pPr lvl="1"/>
            <a:r>
              <a:rPr lang="en-US" sz="1600" dirty="0" smtClean="0"/>
              <a:t>Medical imaging</a:t>
            </a:r>
          </a:p>
          <a:p>
            <a:pPr lvl="1"/>
            <a:r>
              <a:rPr lang="en-US" sz="1600" dirty="0" smtClean="0"/>
              <a:t>Digital post-production proofing and monitoring (broadcast)</a:t>
            </a:r>
          </a:p>
          <a:p>
            <a:pPr lvl="1"/>
            <a:r>
              <a:rPr lang="en-US" sz="1600" dirty="0" smtClean="0"/>
              <a:t>Scientific – university and commercial use </a:t>
            </a:r>
          </a:p>
          <a:p>
            <a:pPr lvl="1"/>
            <a:r>
              <a:rPr lang="en-US" sz="1600" dirty="0" smtClean="0"/>
              <a:t>Control Room – side-by-side with windowing</a:t>
            </a:r>
          </a:p>
          <a:p>
            <a:pPr lvl="1"/>
            <a:r>
              <a:rPr lang="en-US" sz="1600" dirty="0" smtClean="0"/>
              <a:t>Conference Room / Decision Room – business information and analysis</a:t>
            </a:r>
          </a:p>
          <a:p>
            <a:pPr>
              <a:buNone/>
            </a:pPr>
            <a:r>
              <a:rPr lang="en-US" dirty="0" smtClean="0"/>
              <a:t>Branding</a:t>
            </a:r>
          </a:p>
          <a:p>
            <a:pPr lvl="1"/>
            <a:r>
              <a:rPr lang="en-US" sz="1600" dirty="0" smtClean="0"/>
              <a:t>Digital Signage / Branding – Retail, Movie Poster..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Confidential | Planar Systems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10A0BCD-70B4-4B9D-BC9B-42A87D9211B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Picture1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14169" y="3847249"/>
            <a:ext cx="9155436" cy="1304436"/>
          </a:xfrm>
          <a:prstGeom prst="rect">
            <a:avLst/>
          </a:prstGeom>
        </p:spPr>
      </p:pic>
      <p:cxnSp>
        <p:nvCxnSpPr>
          <p:cNvPr id="31" name="Straight Arrow Connector 30"/>
          <p:cNvCxnSpPr/>
          <p:nvPr/>
        </p:nvCxnSpPr>
        <p:spPr>
          <a:xfrm>
            <a:off x="1811547" y="2822426"/>
            <a:ext cx="491706" cy="1588"/>
          </a:xfrm>
          <a:prstGeom prst="straightConnector1">
            <a:avLst/>
          </a:prstGeom>
          <a:ln w="1905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Driving These Applications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Confidential | Planar Systems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10A0BCD-70B4-4B9D-BC9B-42A87D9211B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6546" y="3266568"/>
            <a:ext cx="1202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>
              <a:buClr>
                <a:schemeClr val="accent6"/>
              </a:buClr>
            </a:pPr>
            <a:r>
              <a:rPr lang="en-US" dirty="0" smtClean="0">
                <a:latin typeface="+mn-lt"/>
              </a:rPr>
              <a:t>Capture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69066" y="3266568"/>
            <a:ext cx="1415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>
              <a:buClr>
                <a:schemeClr val="accent6"/>
              </a:buClr>
            </a:pPr>
            <a:r>
              <a:rPr lang="en-US" dirty="0" smtClean="0">
                <a:latin typeface="+mn-lt"/>
              </a:rPr>
              <a:t>Play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16577" y="3266568"/>
            <a:ext cx="1415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>
              <a:buClr>
                <a:schemeClr val="accent6"/>
              </a:buClr>
            </a:pPr>
            <a:r>
              <a:rPr lang="en-US" dirty="0" smtClean="0">
                <a:latin typeface="+mn-lt"/>
              </a:rPr>
              <a:t>Connect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65989" y="3266568"/>
            <a:ext cx="1415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>
              <a:buClr>
                <a:schemeClr val="accent6"/>
              </a:buClr>
            </a:pPr>
            <a:r>
              <a:rPr lang="en-US" dirty="0" smtClean="0">
                <a:latin typeface="+mn-lt"/>
              </a:rPr>
              <a:t>Display</a:t>
            </a:r>
          </a:p>
        </p:txBody>
      </p:sp>
      <p:pic>
        <p:nvPicPr>
          <p:cNvPr id="21" name="Picture 20" descr="player-ic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58530" y="2287734"/>
            <a:ext cx="1717494" cy="826810"/>
          </a:xfrm>
          <a:prstGeom prst="rect">
            <a:avLst/>
          </a:prstGeom>
        </p:spPr>
      </p:pic>
      <p:pic>
        <p:nvPicPr>
          <p:cNvPr id="22" name="Picture 21" descr="camera-ico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1663" y="2423695"/>
            <a:ext cx="1406106" cy="747987"/>
          </a:xfrm>
          <a:prstGeom prst="rect">
            <a:avLst/>
          </a:prstGeom>
        </p:spPr>
      </p:pic>
      <p:cxnSp>
        <p:nvCxnSpPr>
          <p:cNvPr id="29" name="Straight Arrow Connector 28"/>
          <p:cNvCxnSpPr/>
          <p:nvPr/>
        </p:nvCxnSpPr>
        <p:spPr>
          <a:xfrm>
            <a:off x="4329023" y="2822426"/>
            <a:ext cx="491706" cy="1588"/>
          </a:xfrm>
          <a:prstGeom prst="straightConnector1">
            <a:avLst/>
          </a:prstGeom>
          <a:ln w="1905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6477000" y="2822426"/>
            <a:ext cx="491706" cy="1588"/>
          </a:xfrm>
          <a:prstGeom prst="straightConnector1">
            <a:avLst/>
          </a:prstGeom>
          <a:ln w="1905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 descr="display-ico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18158" y="2169293"/>
            <a:ext cx="1548387" cy="1011938"/>
          </a:xfrm>
          <a:prstGeom prst="rect">
            <a:avLst/>
          </a:prstGeom>
        </p:spPr>
      </p:pic>
      <p:pic>
        <p:nvPicPr>
          <p:cNvPr id="19" name="Picture 18" descr="hdmi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98363" y="2699727"/>
            <a:ext cx="1501992" cy="23653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lanar_Corporate_Overview_(16x9)_March2012">
  <a:themeElements>
    <a:clrScheme name="Planar Black Background">
      <a:dk1>
        <a:srgbClr val="FFFFFF"/>
      </a:dk1>
      <a:lt1>
        <a:srgbClr val="FFFFFF"/>
      </a:lt1>
      <a:dk2>
        <a:srgbClr val="004165"/>
      </a:dk2>
      <a:lt2>
        <a:srgbClr val="FFFFFF"/>
      </a:lt2>
      <a:accent1>
        <a:srgbClr val="005B8D"/>
      </a:accent1>
      <a:accent2>
        <a:srgbClr val="0082CB"/>
      </a:accent2>
      <a:accent3>
        <a:srgbClr val="F47B20"/>
      </a:accent3>
      <a:accent4>
        <a:srgbClr val="004165"/>
      </a:accent4>
      <a:accent5>
        <a:srgbClr val="005B8D"/>
      </a:accent5>
      <a:accent6>
        <a:srgbClr val="F47B20"/>
      </a:accent6>
      <a:hlink>
        <a:srgbClr val="F47B20"/>
      </a:hlink>
      <a:folHlink>
        <a:srgbClr val="0082CB"/>
      </a:folHlink>
    </a:clrScheme>
    <a:fontScheme name="Planar">
      <a:majorFont>
        <a:latin typeface="Bell Gothic Std Black"/>
        <a:ea typeface=""/>
        <a:cs typeface=""/>
      </a:majorFont>
      <a:minorFont>
        <a:latin typeface="Myriad Pro"/>
        <a:ea typeface=""/>
        <a:cs typeface="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7663" indent="-347663">
          <a:buClr>
            <a:schemeClr val="accent6"/>
          </a:buClr>
          <a:buFont typeface="Wingdings" pitchFamily="2" charset="2"/>
          <a:buChar char="§"/>
          <a:defRPr dirty="0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Planar">
      <a:dk1>
        <a:sysClr val="windowText" lastClr="000000"/>
      </a:dk1>
      <a:lt1>
        <a:sysClr val="window" lastClr="FFFFFF"/>
      </a:lt1>
      <a:dk2>
        <a:srgbClr val="004165"/>
      </a:dk2>
      <a:lt2>
        <a:srgbClr val="005B8D"/>
      </a:lt2>
      <a:accent1>
        <a:srgbClr val="0082CB"/>
      </a:accent1>
      <a:accent2>
        <a:srgbClr val="004165"/>
      </a:accent2>
      <a:accent3>
        <a:srgbClr val="265F7E"/>
      </a:accent3>
      <a:accent4>
        <a:srgbClr val="004165"/>
      </a:accent4>
      <a:accent5>
        <a:srgbClr val="005B8D"/>
      </a:accent5>
      <a:accent6>
        <a:srgbClr val="F47B20"/>
      </a:accent6>
      <a:hlink>
        <a:srgbClr val="005B8D"/>
      </a:hlink>
      <a:folHlink>
        <a:srgbClr val="F47B2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7AF2C5C121F9448DCA233CC03C673C" ma:contentTypeVersion="4" ma:contentTypeDescription="Create a new document." ma:contentTypeScope="" ma:versionID="d9686d89eb31974550a316e6d548ddea">
  <xsd:schema xmlns:xsd="http://www.w3.org/2001/XMLSchema" xmlns:p="http://schemas.microsoft.com/office/2006/metadata/properties" targetNamespace="http://schemas.microsoft.com/office/2006/metadata/properties" ma:root="true" ma:fieldsID="bfb85531492299a443187b2d09fe2a1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65AD57AA-4DA0-47F1-8FED-9C84F0A4518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490F6F3-B7AF-4BE2-9CF9-646C071047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43EBBA4E-D582-4D66-93E1-D95B26DEDCA3}">
  <ds:schemaRefs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Planar_Corporate_Overview_(16x9)_March2012</Template>
  <TotalTime>10238</TotalTime>
  <Words>977</Words>
  <Application>Microsoft Office PowerPoint</Application>
  <PresentationFormat>On-screen Show (16:9)</PresentationFormat>
  <Paragraphs>255</Paragraphs>
  <Slides>25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Planar_Corporate_Overview_(16x9)_March2012</vt:lpstr>
      <vt:lpstr>Planar UltraRes™ Professional 4K Displays</vt:lpstr>
      <vt:lpstr>Planar UltraRes™ 4K Displays</vt:lpstr>
      <vt:lpstr>Planar UltraRes™ 4K Displays</vt:lpstr>
      <vt:lpstr>Outstanding Image Quality </vt:lpstr>
      <vt:lpstr>Outstanding Image Quality </vt:lpstr>
      <vt:lpstr>Outstanding Image Quality</vt:lpstr>
      <vt:lpstr>Planar UltraRes™ 4K Displays</vt:lpstr>
      <vt:lpstr>Resolution-rich Commercial Applications</vt:lpstr>
      <vt:lpstr>Driving These Applications</vt:lpstr>
      <vt:lpstr>4K Content</vt:lpstr>
      <vt:lpstr>Driving Visual Industrial Applications</vt:lpstr>
      <vt:lpstr>UltraRes™ Electronics</vt:lpstr>
      <vt:lpstr>Planar UltraRes™ 4K Displays</vt:lpstr>
      <vt:lpstr>Industrial Design Matters</vt:lpstr>
      <vt:lpstr>Planar Profile™ Mount</vt:lpstr>
      <vt:lpstr>Planar UltraRes™ 4K Displays</vt:lpstr>
      <vt:lpstr>Planar UltraRes™ Versions</vt:lpstr>
      <vt:lpstr>UltraRes 3D:  Easier and Better</vt:lpstr>
      <vt:lpstr>Wall  Configurations</vt:lpstr>
      <vt:lpstr>Planar Profile™ Tiling Kit</vt:lpstr>
      <vt:lpstr>UltraRes Free-standing Pedestal </vt:lpstr>
      <vt:lpstr>Planar UltraRes™ 4K Displays</vt:lpstr>
      <vt:lpstr>Big Display, Walks Softly</vt:lpstr>
      <vt:lpstr>11 Reasons Professionals Need UltraRes, Not a TV</vt:lpstr>
      <vt:lpstr>Thank you!</vt:lpstr>
    </vt:vector>
  </TitlesOfParts>
  <Company>Planar Systems,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CORPORATE OVERVIEW</dc:title>
  <dc:creator>sseminario</dc:creator>
  <dc:description>PresentationLoad.com</dc:description>
  <cp:lastModifiedBy>sseminario</cp:lastModifiedBy>
  <cp:revision>602</cp:revision>
  <dcterms:created xsi:type="dcterms:W3CDTF">2012-07-26T04:59:31Z</dcterms:created>
  <dcterms:modified xsi:type="dcterms:W3CDTF">2013-02-22T01:57:33Z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0x0101001A7AF2C5C121F9448DCA233CC03C673C</vt:lpwstr>
  </property>
</Properties>
</file>